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4.jpg" ContentType="image/jpeg"/>
  <Override PartName="/ppt/media/image65.jpg" ContentType="image/jpeg"/>
  <Override PartName="/ppt/media/image66.jpg" ContentType="image/jpeg"/>
  <Override PartName="/ppt/media/image67.jpg" ContentType="image/jpeg"/>
  <Override PartName="/ppt/media/image68.jpg" ContentType="image/jpeg"/>
  <Override PartName="/ppt/media/image85.jpg" ContentType="image/jpeg"/>
  <Override PartName="/ppt/media/image9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6" r:id="rId17"/>
    <p:sldId id="280" r:id="rId18"/>
    <p:sldId id="281" r:id="rId19"/>
    <p:sldId id="282" r:id="rId20"/>
    <p:sldId id="283" r:id="rId21"/>
    <p:sldId id="285" r:id="rId22"/>
    <p:sldId id="288" r:id="rId23"/>
    <p:sldId id="273" r:id="rId24"/>
    <p:sldId id="274" r:id="rId25"/>
    <p:sldId id="275" r:id="rId26"/>
    <p:sldId id="279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3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8288"/>
            <a:ext cx="9144000" cy="2155190"/>
          </a:xfrm>
          <a:custGeom>
            <a:avLst/>
            <a:gdLst/>
            <a:ahLst/>
            <a:cxnLst/>
            <a:rect l="l" t="t" r="r" b="b"/>
            <a:pathLst>
              <a:path w="9144000" h="2155190">
                <a:moveTo>
                  <a:pt x="9144000" y="0"/>
                </a:moveTo>
                <a:lnTo>
                  <a:pt x="0" y="0"/>
                </a:lnTo>
                <a:lnTo>
                  <a:pt x="0" y="2154681"/>
                </a:lnTo>
                <a:lnTo>
                  <a:pt x="9144000" y="2154681"/>
                </a:lnTo>
                <a:lnTo>
                  <a:pt x="9144000" y="0"/>
                </a:lnTo>
                <a:close/>
              </a:path>
            </a:pathLst>
          </a:custGeom>
          <a:solidFill>
            <a:srgbClr val="BBD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50489" y="616458"/>
            <a:ext cx="384302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5539" y="1635709"/>
            <a:ext cx="1783714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6908" y="1516908"/>
            <a:ext cx="4772659" cy="3950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0.wmf"/><Relationship Id="rId18" Type="http://schemas.openxmlformats.org/officeDocument/2006/relationships/image" Target="../media/image53.jpg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52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12" Type="http://schemas.openxmlformats.org/officeDocument/2006/relationships/image" Target="../media/image1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g"/><Relationship Id="rId11" Type="http://schemas.openxmlformats.org/officeDocument/2006/relationships/image" Target="../media/image62.wmf"/><Relationship Id="rId5" Type="http://schemas.openxmlformats.org/officeDocument/2006/relationships/image" Target="../media/image57.jp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56.jpg"/><Relationship Id="rId9" Type="http://schemas.openxmlformats.org/officeDocument/2006/relationships/image" Target="../media/image6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70.jpg"/><Relationship Id="rId7" Type="http://schemas.openxmlformats.org/officeDocument/2006/relationships/image" Target="../media/image74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Relationship Id="rId9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7.jpg"/><Relationship Id="rId7" Type="http://schemas.openxmlformats.org/officeDocument/2006/relationships/image" Target="../media/image81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jpg"/><Relationship Id="rId11" Type="http://schemas.openxmlformats.org/officeDocument/2006/relationships/image" Target="../media/image1.png"/><Relationship Id="rId5" Type="http://schemas.openxmlformats.org/officeDocument/2006/relationships/image" Target="../media/image79.jpg"/><Relationship Id="rId10" Type="http://schemas.openxmlformats.org/officeDocument/2006/relationships/image" Target="../media/image84.jpg"/><Relationship Id="rId4" Type="http://schemas.openxmlformats.org/officeDocument/2006/relationships/image" Target="../media/image78.jpg"/><Relationship Id="rId9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uy.trinhphuc@apivietnam.com.vn" TargetMode="External"/><Relationship Id="rId2" Type="http://schemas.openxmlformats.org/officeDocument/2006/relationships/hyperlink" Target="mailto:theanh.nguyen@apivietnam.com.v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g"/><Relationship Id="rId7" Type="http://schemas.openxmlformats.org/officeDocument/2006/relationships/image" Target="../media/image90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jpg"/><Relationship Id="rId5" Type="http://schemas.openxmlformats.org/officeDocument/2006/relationships/image" Target="../media/image88.png"/><Relationship Id="rId10" Type="http://schemas.openxmlformats.org/officeDocument/2006/relationships/image" Target="../media/image93.jpeg"/><Relationship Id="rId4" Type="http://schemas.openxmlformats.org/officeDocument/2006/relationships/image" Target="../media/image87.png"/><Relationship Id="rId9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01013" y="2989910"/>
            <a:ext cx="67735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15" dirty="0">
                <a:solidFill>
                  <a:srgbClr val="001F5F"/>
                </a:solidFill>
                <a:latin typeface="Trebuchet MS"/>
                <a:cs typeface="Trebuchet MS"/>
              </a:rPr>
              <a:t>C</a:t>
            </a:r>
            <a:r>
              <a:rPr sz="6000" spc="-32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6000" spc="-315" dirty="0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z="6000" spc="-310" dirty="0">
                <a:solidFill>
                  <a:srgbClr val="001F5F"/>
                </a:solidFill>
                <a:latin typeface="Trebuchet MS"/>
                <a:cs typeface="Trebuchet MS"/>
              </a:rPr>
              <a:t>pa</a:t>
            </a:r>
            <a:r>
              <a:rPr sz="6000" spc="-31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6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6000" spc="-6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6000" spc="-66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6000" spc="-315" dirty="0">
                <a:solidFill>
                  <a:srgbClr val="001F5F"/>
                </a:solidFill>
                <a:latin typeface="Trebuchet MS"/>
                <a:cs typeface="Trebuchet MS"/>
              </a:rPr>
              <a:t>nt</a:t>
            </a:r>
            <a:r>
              <a:rPr sz="6000" spc="-320" dirty="0">
                <a:solidFill>
                  <a:srgbClr val="001F5F"/>
                </a:solidFill>
                <a:latin typeface="Trebuchet MS"/>
                <a:cs typeface="Trebuchet MS"/>
              </a:rPr>
              <a:t>ro</a:t>
            </a:r>
            <a:r>
              <a:rPr sz="6000" spc="-310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6000" spc="-315" dirty="0">
                <a:solidFill>
                  <a:srgbClr val="001F5F"/>
                </a:solidFill>
                <a:latin typeface="Trebuchet MS"/>
                <a:cs typeface="Trebuchet MS"/>
              </a:rPr>
              <a:t>u</a:t>
            </a:r>
            <a:r>
              <a:rPr sz="6000" spc="-310" dirty="0">
                <a:solidFill>
                  <a:srgbClr val="001F5F"/>
                </a:solidFill>
                <a:latin typeface="Trebuchet MS"/>
                <a:cs typeface="Trebuchet MS"/>
              </a:rPr>
              <a:t>c</a:t>
            </a:r>
            <a:r>
              <a:rPr sz="6000" spc="-31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6000" spc="-310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6000" spc="-32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6000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062471"/>
            <a:ext cx="9144000" cy="795655"/>
          </a:xfrm>
          <a:custGeom>
            <a:avLst/>
            <a:gdLst/>
            <a:ahLst/>
            <a:cxnLst/>
            <a:rect l="l" t="t" r="r" b="b"/>
            <a:pathLst>
              <a:path w="9144000" h="795654">
                <a:moveTo>
                  <a:pt x="9144000" y="0"/>
                </a:moveTo>
                <a:lnTo>
                  <a:pt x="0" y="0"/>
                </a:lnTo>
                <a:lnTo>
                  <a:pt x="0" y="795401"/>
                </a:lnTo>
                <a:lnTo>
                  <a:pt x="9144000" y="795401"/>
                </a:lnTo>
                <a:lnTo>
                  <a:pt x="9144000" y="0"/>
                </a:lnTo>
                <a:close/>
              </a:path>
            </a:pathLst>
          </a:custGeom>
          <a:solidFill>
            <a:srgbClr val="BBD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1189" y="6372859"/>
            <a:ext cx="5348605" cy="4425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836930" marR="5080" indent="-824865">
              <a:lnSpc>
                <a:spcPts val="1600"/>
              </a:lnSpc>
              <a:spcBef>
                <a:spcPts val="225"/>
              </a:spcBef>
            </a:pPr>
            <a:r>
              <a:rPr sz="1400" spc="-55" dirty="0">
                <a:solidFill>
                  <a:srgbClr val="FF0000"/>
                </a:solidFill>
                <a:latin typeface="Trebuchet MS"/>
                <a:cs typeface="Trebuchet MS"/>
              </a:rPr>
              <a:t>Add:</a:t>
            </a:r>
            <a:r>
              <a:rPr sz="1400" spc="-2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Trebuchet MS"/>
                <a:cs typeface="Trebuchet MS"/>
              </a:rPr>
              <a:t>Room</a:t>
            </a:r>
            <a:r>
              <a:rPr sz="1400" spc="-2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Trebuchet MS"/>
                <a:cs typeface="Trebuchet MS"/>
              </a:rPr>
              <a:t>216,</a:t>
            </a:r>
            <a:r>
              <a:rPr sz="1400" spc="-20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Trebuchet MS"/>
                <a:cs typeface="Trebuchet MS"/>
              </a:rPr>
              <a:t>K2</a:t>
            </a:r>
            <a:r>
              <a:rPr sz="1400" spc="-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FF0000"/>
                </a:solidFill>
                <a:latin typeface="Trebuchet MS"/>
                <a:cs typeface="Trebuchet MS"/>
              </a:rPr>
              <a:t>Building,</a:t>
            </a:r>
            <a:r>
              <a:rPr sz="1400" spc="-2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Trebuchet MS"/>
                <a:cs typeface="Trebuchet MS"/>
              </a:rPr>
              <a:t>Thanh</a:t>
            </a:r>
            <a:r>
              <a:rPr sz="1400" spc="-2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Trebuchet MS"/>
                <a:cs typeface="Trebuchet MS"/>
              </a:rPr>
              <a:t>Cong</a:t>
            </a:r>
            <a:r>
              <a:rPr sz="1400" spc="-2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FF0000"/>
                </a:solidFill>
                <a:latin typeface="Trebuchet MS"/>
                <a:cs typeface="Trebuchet MS"/>
              </a:rPr>
              <a:t>Str.,Ba</a:t>
            </a:r>
            <a:r>
              <a:rPr sz="1400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Trebuchet MS"/>
                <a:cs typeface="Trebuchet MS"/>
              </a:rPr>
              <a:t>Dinh</a:t>
            </a:r>
            <a:r>
              <a:rPr sz="1400" spc="-2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FF0000"/>
                </a:solidFill>
                <a:latin typeface="Trebuchet MS"/>
                <a:cs typeface="Trebuchet MS"/>
              </a:rPr>
              <a:t>Dist.,</a:t>
            </a:r>
            <a:r>
              <a:rPr sz="1400" spc="-2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Trebuchet MS"/>
                <a:cs typeface="Trebuchet MS"/>
              </a:rPr>
              <a:t>Ha</a:t>
            </a:r>
            <a:r>
              <a:rPr sz="1400" spc="-1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Trebuchet MS"/>
                <a:cs typeface="Trebuchet MS"/>
              </a:rPr>
              <a:t>Noi,</a:t>
            </a:r>
            <a:r>
              <a:rPr sz="1400" spc="-2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FF0000"/>
                </a:solidFill>
                <a:latin typeface="Trebuchet MS"/>
                <a:cs typeface="Trebuchet MS"/>
              </a:rPr>
              <a:t>Viet</a:t>
            </a:r>
            <a:r>
              <a:rPr sz="1400" spc="-2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Trebuchet MS"/>
                <a:cs typeface="Trebuchet MS"/>
              </a:rPr>
              <a:t>Nam </a:t>
            </a:r>
            <a:r>
              <a:rPr sz="1400" spc="-4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32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400" spc="-14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400" spc="-140" dirty="0">
                <a:solidFill>
                  <a:srgbClr val="FF0000"/>
                </a:solidFill>
                <a:latin typeface="Trebuchet MS"/>
                <a:cs typeface="Trebuchet MS"/>
              </a:rPr>
              <a:t>ll</a:t>
            </a:r>
            <a:r>
              <a:rPr sz="1400" spc="105" dirty="0">
                <a:solidFill>
                  <a:srgbClr val="FF0000"/>
                </a:solidFill>
                <a:latin typeface="Trebuchet MS"/>
                <a:cs typeface="Trebuchet MS"/>
              </a:rPr>
              <a:t>:</a:t>
            </a:r>
            <a:r>
              <a:rPr sz="1400" spc="-45" dirty="0">
                <a:solidFill>
                  <a:srgbClr val="FF0000"/>
                </a:solidFill>
                <a:latin typeface="Trebuchet MS"/>
                <a:cs typeface="Trebuchet MS"/>
              </a:rPr>
              <a:t>+8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r>
              <a:rPr sz="1400" spc="-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sz="1400" spc="-80" dirty="0">
                <a:solidFill>
                  <a:srgbClr val="FF0000"/>
                </a:solidFill>
                <a:latin typeface="Trebuchet MS"/>
                <a:cs typeface="Trebuchet MS"/>
              </a:rPr>
              <a:t>0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r>
              <a:rPr sz="1400" spc="-22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r>
              <a:rPr sz="1400" spc="-1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Trebuchet MS"/>
                <a:cs typeface="Trebuchet MS"/>
              </a:rPr>
              <a:t>6273</a:t>
            </a:r>
            <a:r>
              <a:rPr sz="1400" spc="-30" dirty="0">
                <a:solidFill>
                  <a:srgbClr val="FF0000"/>
                </a:solidFill>
                <a:latin typeface="Trebuchet MS"/>
                <a:cs typeface="Trebuchet MS"/>
              </a:rPr>
              <a:t>278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8</a:t>
            </a:r>
            <a:r>
              <a:rPr sz="1400" spc="-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400" spc="-13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400" spc="-120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:</a:t>
            </a:r>
            <a:r>
              <a:rPr sz="1400" spc="-2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Trebuchet MS"/>
                <a:cs typeface="Trebuchet MS"/>
              </a:rPr>
              <a:t>+8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r>
              <a:rPr sz="1400" spc="-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sz="1400" spc="-80" dirty="0">
                <a:solidFill>
                  <a:srgbClr val="FF0000"/>
                </a:solidFill>
                <a:latin typeface="Trebuchet MS"/>
                <a:cs typeface="Trebuchet MS"/>
              </a:rPr>
              <a:t>0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r>
              <a:rPr sz="1400" spc="-22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r>
              <a:rPr sz="1400" spc="-1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Trebuchet MS"/>
                <a:cs typeface="Trebuchet MS"/>
              </a:rPr>
              <a:t>6281</a:t>
            </a:r>
            <a:r>
              <a:rPr sz="1400" spc="-30" dirty="0">
                <a:solidFill>
                  <a:srgbClr val="FF0000"/>
                </a:solidFill>
                <a:latin typeface="Trebuchet MS"/>
                <a:cs typeface="Trebuchet MS"/>
              </a:rPr>
              <a:t>42</a:t>
            </a:r>
            <a:r>
              <a:rPr sz="1400" spc="-40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1400" spc="-30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1E477E-3C6C-B22D-053D-669A19DEA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8" y="-441884"/>
            <a:ext cx="5584204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7548" y="2222957"/>
            <a:ext cx="4787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MISSION</a:t>
            </a:r>
            <a:r>
              <a:rPr sz="2800" spc="-45" dirty="0"/>
              <a:t> </a:t>
            </a:r>
            <a:r>
              <a:rPr sz="2800" spc="-5" dirty="0"/>
              <a:t>AND</a:t>
            </a:r>
            <a:r>
              <a:rPr sz="2800" spc="10" dirty="0"/>
              <a:t> </a:t>
            </a:r>
            <a:r>
              <a:rPr sz="2800" spc="-20" dirty="0"/>
              <a:t>CORE </a:t>
            </a:r>
            <a:r>
              <a:rPr sz="2800" spc="-50" dirty="0"/>
              <a:t>VALUE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6768" y="2671572"/>
            <a:ext cx="1874520" cy="1139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3275" y="2796666"/>
            <a:ext cx="5485130" cy="387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Our</a:t>
            </a:r>
            <a:r>
              <a:rPr sz="2400" b="1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Mission:</a:t>
            </a:r>
            <a:endParaRPr sz="2400">
              <a:latin typeface="Arial"/>
              <a:cs typeface="Arial"/>
            </a:endParaRPr>
          </a:p>
          <a:p>
            <a:pPr marL="299085" marR="854075" indent="-287020">
              <a:lnSpc>
                <a:spcPct val="100000"/>
              </a:lnSpc>
              <a:spcBef>
                <a:spcPts val="1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latin typeface="Arial MT"/>
                <a:cs typeface="Arial MT"/>
              </a:rPr>
              <a:t>Works </a:t>
            </a:r>
            <a:r>
              <a:rPr sz="1800" spc="-5" dirty="0">
                <a:latin typeface="Arial MT"/>
                <a:cs typeface="Arial MT"/>
              </a:rPr>
              <a:t>as </a:t>
            </a:r>
            <a:r>
              <a:rPr sz="1800" spc="-20" dirty="0">
                <a:latin typeface="Arial MT"/>
                <a:cs typeface="Arial MT"/>
              </a:rPr>
              <a:t>bridge </a:t>
            </a:r>
            <a:r>
              <a:rPr sz="1800" spc="-25" dirty="0">
                <a:latin typeface="Arial MT"/>
                <a:cs typeface="Arial MT"/>
              </a:rPr>
              <a:t>between </a:t>
            </a:r>
            <a:r>
              <a:rPr sz="1800" spc="-20" dirty="0">
                <a:latin typeface="Arial MT"/>
                <a:cs typeface="Arial MT"/>
              </a:rPr>
              <a:t>foreign </a:t>
            </a:r>
            <a:r>
              <a:rPr sz="1800" spc="-5" dirty="0">
                <a:latin typeface="Arial MT"/>
                <a:cs typeface="Arial MT"/>
              </a:rPr>
              <a:t>APIs/FDF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manufacturers</a:t>
            </a:r>
            <a:endParaRPr sz="18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Vietnamese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customers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 MT"/>
              <a:cs typeface="Arial MT"/>
            </a:endParaRPr>
          </a:p>
          <a:p>
            <a:pPr marL="299085" marR="8566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Provide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high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quality</a:t>
            </a:r>
            <a:r>
              <a:rPr sz="1800" spc="-20" dirty="0">
                <a:latin typeface="Arial MT"/>
                <a:cs typeface="Arial MT"/>
              </a:rPr>
              <a:t> products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into </a:t>
            </a:r>
            <a:r>
              <a:rPr sz="1800" spc="-15" dirty="0">
                <a:latin typeface="Arial MT"/>
                <a:cs typeface="Arial MT"/>
              </a:rPr>
              <a:t>Viet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Nam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pharmaceutical</a:t>
            </a:r>
            <a:endParaRPr sz="18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</a:pPr>
            <a:r>
              <a:rPr sz="1800" spc="-15" dirty="0">
                <a:latin typeface="Arial MT"/>
                <a:cs typeface="Arial MT"/>
              </a:rPr>
              <a:t>market</a:t>
            </a:r>
            <a:r>
              <a:rPr sz="1800" spc="-10" dirty="0">
                <a:latin typeface="Arial MT"/>
                <a:cs typeface="Arial MT"/>
              </a:rPr>
              <a:t> to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work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towards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improved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community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health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Core</a:t>
            </a:r>
            <a:r>
              <a:rPr sz="24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value: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Arial MT"/>
                <a:cs typeface="Arial MT"/>
              </a:rPr>
              <a:t>Integrity</a:t>
            </a:r>
            <a:endParaRPr sz="1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Arial MT"/>
                <a:cs typeface="Arial MT"/>
              </a:rPr>
              <a:t>Deep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understanding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market</a:t>
            </a:r>
            <a:endParaRPr sz="1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Good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network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based</a:t>
            </a:r>
            <a:endParaRPr sz="1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Arial MT"/>
                <a:cs typeface="Arial MT"/>
              </a:rPr>
              <a:t>Professionalism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8792" y="4709159"/>
            <a:ext cx="1493520" cy="149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CB4E3-A564-890E-6D50-5290FAB9B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8" y="-441884"/>
            <a:ext cx="5584204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223" y="1925574"/>
            <a:ext cx="211391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SCOPE</a:t>
            </a:r>
            <a:r>
              <a:rPr spc="-130" dirty="0"/>
              <a:t> </a:t>
            </a:r>
            <a:r>
              <a:rPr spc="-10" dirty="0"/>
              <a:t>OF </a:t>
            </a:r>
            <a:r>
              <a:rPr spc="-875" dirty="0"/>
              <a:t> </a:t>
            </a:r>
            <a:r>
              <a:rPr spc="-10" dirty="0"/>
              <a:t>BUSINESS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3223" y="2069592"/>
            <a:ext cx="4892039" cy="46116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13530" y="2579369"/>
            <a:ext cx="23056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Distribution</a:t>
            </a:r>
            <a:r>
              <a:rPr sz="1600" spc="-5" dirty="0">
                <a:latin typeface="Arial MT"/>
                <a:cs typeface="Arial MT"/>
              </a:rPr>
              <a:t>: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Pharma</a:t>
            </a:r>
            <a:r>
              <a:rPr sz="1600" dirty="0">
                <a:latin typeface="Arial MT"/>
                <a:cs typeface="Arial MT"/>
              </a:rPr>
              <a:t>c</a:t>
            </a:r>
            <a:r>
              <a:rPr sz="1600" spc="-5" dirty="0">
                <a:latin typeface="Arial MT"/>
                <a:cs typeface="Arial MT"/>
              </a:rPr>
              <a:t>eut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5" dirty="0">
                <a:latin typeface="Arial MT"/>
                <a:cs typeface="Arial MT"/>
              </a:rPr>
              <a:t>cal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products,  Supplement</a:t>
            </a:r>
            <a:r>
              <a:rPr sz="1600" spc="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foods,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Health care products,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Medical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equipment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...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0441" y="4641240"/>
            <a:ext cx="1710689" cy="173926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605"/>
              </a:spcBef>
            </a:pPr>
            <a:r>
              <a:rPr sz="1600" b="1" spc="-5" dirty="0">
                <a:latin typeface="Arial"/>
                <a:cs typeface="Arial"/>
              </a:rPr>
              <a:t>Export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&amp;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im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5" dirty="0">
                <a:latin typeface="Arial"/>
                <a:cs typeface="Arial"/>
              </a:rPr>
              <a:t>ort: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695"/>
              </a:spcBef>
            </a:pPr>
            <a:r>
              <a:rPr sz="1600" spc="-5" dirty="0">
                <a:latin typeface="Arial MT"/>
                <a:cs typeface="Arial MT"/>
              </a:rPr>
              <a:t>Pharmaceutical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products,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Supplement</a:t>
            </a:r>
            <a:r>
              <a:rPr sz="1600" spc="-10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foods,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Health care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products, Medical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equipments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...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2685" y="4783963"/>
            <a:ext cx="1774189" cy="10693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99085" marR="5080" indent="313690">
              <a:lnSpc>
                <a:spcPts val="1800"/>
              </a:lnSpc>
              <a:spcBef>
                <a:spcPts val="254"/>
              </a:spcBef>
            </a:pPr>
            <a:r>
              <a:rPr sz="1600" b="1" spc="-5" dirty="0">
                <a:latin typeface="Arial"/>
                <a:cs typeface="Arial"/>
              </a:rPr>
              <a:t>Contract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Manu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5" dirty="0">
                <a:latin typeface="Arial"/>
                <a:cs typeface="Arial"/>
              </a:rPr>
              <a:t>act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5" dirty="0">
                <a:latin typeface="Arial"/>
                <a:cs typeface="Arial"/>
              </a:rPr>
              <a:t>ring: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  <a:spcBef>
                <a:spcPts val="630"/>
              </a:spcBef>
            </a:pPr>
            <a:r>
              <a:rPr sz="1600" spc="-5" dirty="0">
                <a:latin typeface="Arial MT"/>
                <a:cs typeface="Arial MT"/>
              </a:rPr>
              <a:t>Oriental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medicine,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ts val="1914"/>
              </a:lnSpc>
            </a:pPr>
            <a:r>
              <a:rPr sz="1600" spc="-65" dirty="0">
                <a:latin typeface="Arial MT"/>
                <a:cs typeface="Arial MT"/>
              </a:rPr>
              <a:t>ne</a:t>
            </a:r>
            <a:r>
              <a:rPr sz="1600" spc="-5" dirty="0">
                <a:latin typeface="Arial MT"/>
                <a:cs typeface="Arial MT"/>
              </a:rPr>
              <a:t>w</a:t>
            </a:r>
            <a:r>
              <a:rPr sz="1600" spc="-229" dirty="0">
                <a:latin typeface="Arial MT"/>
                <a:cs typeface="Arial MT"/>
              </a:rPr>
              <a:t> </a:t>
            </a:r>
            <a:r>
              <a:rPr sz="1600" spc="-90" dirty="0">
                <a:latin typeface="Arial MT"/>
                <a:cs typeface="Arial MT"/>
              </a:rPr>
              <a:t>med</a:t>
            </a:r>
            <a:r>
              <a:rPr sz="1600" spc="-85" dirty="0">
                <a:latin typeface="Arial MT"/>
                <a:cs typeface="Arial MT"/>
              </a:rPr>
              <a:t>ic</a:t>
            </a:r>
            <a:r>
              <a:rPr sz="1600" spc="-100" dirty="0">
                <a:latin typeface="Arial MT"/>
                <a:cs typeface="Arial MT"/>
              </a:rPr>
              <a:t>i</a:t>
            </a:r>
            <a:r>
              <a:rPr sz="1600" spc="-105" dirty="0">
                <a:latin typeface="Arial MT"/>
                <a:cs typeface="Arial MT"/>
              </a:rPr>
              <a:t>n</a:t>
            </a:r>
            <a:r>
              <a:rPr sz="1600" spc="-90" dirty="0">
                <a:latin typeface="Arial MT"/>
                <a:cs typeface="Arial MT"/>
              </a:rPr>
              <a:t>e</a:t>
            </a:r>
            <a:r>
              <a:rPr sz="1600" spc="-5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DA4720-BB95-9A93-764C-749894F70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8" y="-682295"/>
            <a:ext cx="5584204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" y="2346198"/>
            <a:ext cx="2292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Distribution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65850" y="3117850"/>
            <a:ext cx="2146300" cy="765810"/>
            <a:chOff x="6165850" y="3117850"/>
            <a:chExt cx="2146300" cy="765810"/>
          </a:xfrm>
        </p:grpSpPr>
        <p:sp>
          <p:nvSpPr>
            <p:cNvPr id="4" name="object 4"/>
            <p:cNvSpPr/>
            <p:nvPr/>
          </p:nvSpPr>
          <p:spPr>
            <a:xfrm>
              <a:off x="6172200" y="3124200"/>
              <a:ext cx="2133600" cy="753110"/>
            </a:xfrm>
            <a:custGeom>
              <a:avLst/>
              <a:gdLst/>
              <a:ahLst/>
              <a:cxnLst/>
              <a:rect l="l" t="t" r="r" b="b"/>
              <a:pathLst>
                <a:path w="2133600" h="753110">
                  <a:moveTo>
                    <a:pt x="2008124" y="0"/>
                  </a:moveTo>
                  <a:lnTo>
                    <a:pt x="125475" y="0"/>
                  </a:lnTo>
                  <a:lnTo>
                    <a:pt x="76580" y="9905"/>
                  </a:lnTo>
                  <a:lnTo>
                    <a:pt x="36702" y="36702"/>
                  </a:lnTo>
                  <a:lnTo>
                    <a:pt x="9905" y="76580"/>
                  </a:lnTo>
                  <a:lnTo>
                    <a:pt x="0" y="125475"/>
                  </a:lnTo>
                  <a:lnTo>
                    <a:pt x="0" y="627126"/>
                  </a:lnTo>
                  <a:lnTo>
                    <a:pt x="9905" y="676020"/>
                  </a:lnTo>
                  <a:lnTo>
                    <a:pt x="36702" y="715899"/>
                  </a:lnTo>
                  <a:lnTo>
                    <a:pt x="76580" y="742695"/>
                  </a:lnTo>
                  <a:lnTo>
                    <a:pt x="125475" y="752601"/>
                  </a:lnTo>
                  <a:lnTo>
                    <a:pt x="2008124" y="752601"/>
                  </a:lnTo>
                  <a:lnTo>
                    <a:pt x="2057019" y="742695"/>
                  </a:lnTo>
                  <a:lnTo>
                    <a:pt x="2096897" y="715899"/>
                  </a:lnTo>
                  <a:lnTo>
                    <a:pt x="2123694" y="676020"/>
                  </a:lnTo>
                  <a:lnTo>
                    <a:pt x="2133600" y="627126"/>
                  </a:lnTo>
                  <a:lnTo>
                    <a:pt x="2133600" y="125475"/>
                  </a:lnTo>
                  <a:lnTo>
                    <a:pt x="2123694" y="76580"/>
                  </a:lnTo>
                  <a:lnTo>
                    <a:pt x="2096897" y="36702"/>
                  </a:lnTo>
                  <a:lnTo>
                    <a:pt x="2057019" y="9905"/>
                  </a:lnTo>
                  <a:lnTo>
                    <a:pt x="2008124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72200" y="3124200"/>
              <a:ext cx="2133600" cy="753110"/>
            </a:xfrm>
            <a:custGeom>
              <a:avLst/>
              <a:gdLst/>
              <a:ahLst/>
              <a:cxnLst/>
              <a:rect l="l" t="t" r="r" b="b"/>
              <a:pathLst>
                <a:path w="2133600" h="753110">
                  <a:moveTo>
                    <a:pt x="0" y="125475"/>
                  </a:moveTo>
                  <a:lnTo>
                    <a:pt x="9905" y="76580"/>
                  </a:lnTo>
                  <a:lnTo>
                    <a:pt x="36702" y="36702"/>
                  </a:lnTo>
                  <a:lnTo>
                    <a:pt x="76580" y="9905"/>
                  </a:lnTo>
                  <a:lnTo>
                    <a:pt x="125475" y="0"/>
                  </a:lnTo>
                  <a:lnTo>
                    <a:pt x="2008124" y="0"/>
                  </a:lnTo>
                  <a:lnTo>
                    <a:pt x="2057019" y="9905"/>
                  </a:lnTo>
                  <a:lnTo>
                    <a:pt x="2096897" y="36702"/>
                  </a:lnTo>
                  <a:lnTo>
                    <a:pt x="2123694" y="76580"/>
                  </a:lnTo>
                  <a:lnTo>
                    <a:pt x="2133600" y="125475"/>
                  </a:lnTo>
                  <a:lnTo>
                    <a:pt x="2133600" y="627126"/>
                  </a:lnTo>
                  <a:lnTo>
                    <a:pt x="2123694" y="676020"/>
                  </a:lnTo>
                  <a:lnTo>
                    <a:pt x="2096897" y="715899"/>
                  </a:lnTo>
                  <a:lnTo>
                    <a:pt x="2057019" y="742695"/>
                  </a:lnTo>
                  <a:lnTo>
                    <a:pt x="2008124" y="752601"/>
                  </a:lnTo>
                  <a:lnTo>
                    <a:pt x="125475" y="752601"/>
                  </a:lnTo>
                  <a:lnTo>
                    <a:pt x="76580" y="742695"/>
                  </a:lnTo>
                  <a:lnTo>
                    <a:pt x="36702" y="715899"/>
                  </a:lnTo>
                  <a:lnTo>
                    <a:pt x="9905" y="676020"/>
                  </a:lnTo>
                  <a:lnTo>
                    <a:pt x="0" y="627126"/>
                  </a:lnTo>
                  <a:lnTo>
                    <a:pt x="0" y="125475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352794" y="3177311"/>
            <a:ext cx="1781810" cy="58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14399"/>
              </a:lnSpc>
              <a:spcBef>
                <a:spcPts val="100"/>
              </a:spcBef>
            </a:pP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Local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manufacturer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Company</a:t>
            </a:r>
            <a:r>
              <a:rPr sz="16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27650" y="5620258"/>
            <a:ext cx="1231900" cy="625475"/>
            <a:chOff x="5327650" y="5620258"/>
            <a:chExt cx="1231900" cy="625475"/>
          </a:xfrm>
        </p:grpSpPr>
        <p:sp>
          <p:nvSpPr>
            <p:cNvPr id="8" name="object 8"/>
            <p:cNvSpPr/>
            <p:nvPr/>
          </p:nvSpPr>
          <p:spPr>
            <a:xfrm>
              <a:off x="5334000" y="5626608"/>
              <a:ext cx="1219200" cy="612775"/>
            </a:xfrm>
            <a:custGeom>
              <a:avLst/>
              <a:gdLst/>
              <a:ahLst/>
              <a:cxnLst/>
              <a:rect l="l" t="t" r="r" b="b"/>
              <a:pathLst>
                <a:path w="1219200" h="612775">
                  <a:moveTo>
                    <a:pt x="1117091" y="0"/>
                  </a:moveTo>
                  <a:lnTo>
                    <a:pt x="102108" y="0"/>
                  </a:lnTo>
                  <a:lnTo>
                    <a:pt x="62357" y="8026"/>
                  </a:lnTo>
                  <a:lnTo>
                    <a:pt x="29845" y="29895"/>
                  </a:lnTo>
                  <a:lnTo>
                    <a:pt x="8000" y="62356"/>
                  </a:lnTo>
                  <a:lnTo>
                    <a:pt x="0" y="102082"/>
                  </a:lnTo>
                  <a:lnTo>
                    <a:pt x="0" y="510438"/>
                  </a:lnTo>
                  <a:lnTo>
                    <a:pt x="8000" y="550163"/>
                  </a:lnTo>
                  <a:lnTo>
                    <a:pt x="29845" y="582612"/>
                  </a:lnTo>
                  <a:lnTo>
                    <a:pt x="62357" y="604494"/>
                  </a:lnTo>
                  <a:lnTo>
                    <a:pt x="102108" y="612520"/>
                  </a:lnTo>
                  <a:lnTo>
                    <a:pt x="1117091" y="612520"/>
                  </a:lnTo>
                  <a:lnTo>
                    <a:pt x="1156842" y="604494"/>
                  </a:lnTo>
                  <a:lnTo>
                    <a:pt x="1189227" y="582612"/>
                  </a:lnTo>
                  <a:lnTo>
                    <a:pt x="1211199" y="550163"/>
                  </a:lnTo>
                  <a:lnTo>
                    <a:pt x="1219200" y="510438"/>
                  </a:lnTo>
                  <a:lnTo>
                    <a:pt x="1219200" y="102082"/>
                  </a:lnTo>
                  <a:lnTo>
                    <a:pt x="1211199" y="62356"/>
                  </a:lnTo>
                  <a:lnTo>
                    <a:pt x="1189227" y="29895"/>
                  </a:lnTo>
                  <a:lnTo>
                    <a:pt x="1156842" y="8026"/>
                  </a:lnTo>
                  <a:lnTo>
                    <a:pt x="1117091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4000" y="5626608"/>
              <a:ext cx="1219200" cy="612775"/>
            </a:xfrm>
            <a:custGeom>
              <a:avLst/>
              <a:gdLst/>
              <a:ahLst/>
              <a:cxnLst/>
              <a:rect l="l" t="t" r="r" b="b"/>
              <a:pathLst>
                <a:path w="1219200" h="612775">
                  <a:moveTo>
                    <a:pt x="0" y="102082"/>
                  </a:moveTo>
                  <a:lnTo>
                    <a:pt x="8000" y="62356"/>
                  </a:lnTo>
                  <a:lnTo>
                    <a:pt x="29845" y="29895"/>
                  </a:lnTo>
                  <a:lnTo>
                    <a:pt x="62357" y="8026"/>
                  </a:lnTo>
                  <a:lnTo>
                    <a:pt x="102108" y="0"/>
                  </a:lnTo>
                  <a:lnTo>
                    <a:pt x="1117091" y="0"/>
                  </a:lnTo>
                  <a:lnTo>
                    <a:pt x="1156842" y="8026"/>
                  </a:lnTo>
                  <a:lnTo>
                    <a:pt x="1189227" y="29895"/>
                  </a:lnTo>
                  <a:lnTo>
                    <a:pt x="1211199" y="62356"/>
                  </a:lnTo>
                  <a:lnTo>
                    <a:pt x="1219200" y="102082"/>
                  </a:lnTo>
                  <a:lnTo>
                    <a:pt x="1219200" y="510438"/>
                  </a:lnTo>
                  <a:lnTo>
                    <a:pt x="1211199" y="550163"/>
                  </a:lnTo>
                  <a:lnTo>
                    <a:pt x="1189227" y="582612"/>
                  </a:lnTo>
                  <a:lnTo>
                    <a:pt x="1156842" y="604494"/>
                  </a:lnTo>
                  <a:lnTo>
                    <a:pt x="1117091" y="612520"/>
                  </a:lnTo>
                  <a:lnTo>
                    <a:pt x="102108" y="612520"/>
                  </a:lnTo>
                  <a:lnTo>
                    <a:pt x="62357" y="604494"/>
                  </a:lnTo>
                  <a:lnTo>
                    <a:pt x="29845" y="582612"/>
                  </a:lnTo>
                  <a:lnTo>
                    <a:pt x="8000" y="550163"/>
                  </a:lnTo>
                  <a:lnTo>
                    <a:pt x="0" y="510438"/>
                  </a:lnTo>
                  <a:lnTo>
                    <a:pt x="0" y="102082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31358" y="5628233"/>
            <a:ext cx="838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Hospital</a:t>
            </a:r>
            <a:endParaRPr sz="1800">
              <a:latin typeface="Arial MT"/>
              <a:cs typeface="Arial MT"/>
            </a:endParaRPr>
          </a:p>
          <a:p>
            <a:pPr marL="1174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(ETC)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4650" y="5620258"/>
            <a:ext cx="1993900" cy="1155700"/>
            <a:chOff x="374650" y="5620258"/>
            <a:chExt cx="1993900" cy="1155700"/>
          </a:xfrm>
        </p:grpSpPr>
        <p:sp>
          <p:nvSpPr>
            <p:cNvPr id="12" name="object 12"/>
            <p:cNvSpPr/>
            <p:nvPr/>
          </p:nvSpPr>
          <p:spPr>
            <a:xfrm>
              <a:off x="381000" y="5626608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1790700" y="0"/>
                  </a:moveTo>
                  <a:lnTo>
                    <a:pt x="190500" y="0"/>
                  </a:lnTo>
                  <a:lnTo>
                    <a:pt x="146824" y="5029"/>
                  </a:lnTo>
                  <a:lnTo>
                    <a:pt x="106718" y="19367"/>
                  </a:lnTo>
                  <a:lnTo>
                    <a:pt x="71348" y="41846"/>
                  </a:lnTo>
                  <a:lnTo>
                    <a:pt x="41846" y="71348"/>
                  </a:lnTo>
                  <a:lnTo>
                    <a:pt x="19367" y="106718"/>
                  </a:lnTo>
                  <a:lnTo>
                    <a:pt x="5029" y="146824"/>
                  </a:lnTo>
                  <a:lnTo>
                    <a:pt x="0" y="190499"/>
                  </a:lnTo>
                  <a:lnTo>
                    <a:pt x="0" y="952499"/>
                  </a:lnTo>
                  <a:lnTo>
                    <a:pt x="5029" y="996175"/>
                  </a:lnTo>
                  <a:lnTo>
                    <a:pt x="19367" y="1036269"/>
                  </a:lnTo>
                  <a:lnTo>
                    <a:pt x="41846" y="1071651"/>
                  </a:lnTo>
                  <a:lnTo>
                    <a:pt x="71348" y="1101153"/>
                  </a:lnTo>
                  <a:lnTo>
                    <a:pt x="106718" y="1123636"/>
                  </a:lnTo>
                  <a:lnTo>
                    <a:pt x="146824" y="1137966"/>
                  </a:lnTo>
                  <a:lnTo>
                    <a:pt x="190500" y="1142998"/>
                  </a:lnTo>
                  <a:lnTo>
                    <a:pt x="1790700" y="1142998"/>
                  </a:lnTo>
                  <a:lnTo>
                    <a:pt x="1834388" y="1137966"/>
                  </a:lnTo>
                  <a:lnTo>
                    <a:pt x="1874393" y="1123636"/>
                  </a:lnTo>
                  <a:lnTo>
                    <a:pt x="1909826" y="1101153"/>
                  </a:lnTo>
                  <a:lnTo>
                    <a:pt x="1939289" y="1071651"/>
                  </a:lnTo>
                  <a:lnTo>
                    <a:pt x="1961769" y="1036269"/>
                  </a:lnTo>
                  <a:lnTo>
                    <a:pt x="1976120" y="996175"/>
                  </a:lnTo>
                  <a:lnTo>
                    <a:pt x="1981200" y="952499"/>
                  </a:lnTo>
                  <a:lnTo>
                    <a:pt x="1981200" y="190499"/>
                  </a:lnTo>
                  <a:lnTo>
                    <a:pt x="1976120" y="146824"/>
                  </a:lnTo>
                  <a:lnTo>
                    <a:pt x="1961769" y="106718"/>
                  </a:lnTo>
                  <a:lnTo>
                    <a:pt x="1939289" y="71348"/>
                  </a:lnTo>
                  <a:lnTo>
                    <a:pt x="1909826" y="41846"/>
                  </a:lnTo>
                  <a:lnTo>
                    <a:pt x="1874393" y="19367"/>
                  </a:lnTo>
                  <a:lnTo>
                    <a:pt x="1834388" y="5029"/>
                  </a:lnTo>
                  <a:lnTo>
                    <a:pt x="1790700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1000" y="5626608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190499"/>
                  </a:moveTo>
                  <a:lnTo>
                    <a:pt x="5029" y="146824"/>
                  </a:lnTo>
                  <a:lnTo>
                    <a:pt x="19367" y="106718"/>
                  </a:lnTo>
                  <a:lnTo>
                    <a:pt x="41846" y="71348"/>
                  </a:lnTo>
                  <a:lnTo>
                    <a:pt x="71348" y="41846"/>
                  </a:lnTo>
                  <a:lnTo>
                    <a:pt x="106718" y="19367"/>
                  </a:lnTo>
                  <a:lnTo>
                    <a:pt x="146824" y="5029"/>
                  </a:lnTo>
                  <a:lnTo>
                    <a:pt x="190500" y="0"/>
                  </a:lnTo>
                  <a:lnTo>
                    <a:pt x="1790700" y="0"/>
                  </a:lnTo>
                  <a:lnTo>
                    <a:pt x="1834388" y="5029"/>
                  </a:lnTo>
                  <a:lnTo>
                    <a:pt x="1874393" y="19367"/>
                  </a:lnTo>
                  <a:lnTo>
                    <a:pt x="1909826" y="41846"/>
                  </a:lnTo>
                  <a:lnTo>
                    <a:pt x="1939289" y="71348"/>
                  </a:lnTo>
                  <a:lnTo>
                    <a:pt x="1961769" y="106718"/>
                  </a:lnTo>
                  <a:lnTo>
                    <a:pt x="1976120" y="146824"/>
                  </a:lnTo>
                  <a:lnTo>
                    <a:pt x="1981200" y="190499"/>
                  </a:lnTo>
                  <a:lnTo>
                    <a:pt x="1981200" y="952499"/>
                  </a:lnTo>
                  <a:lnTo>
                    <a:pt x="1976120" y="996175"/>
                  </a:lnTo>
                  <a:lnTo>
                    <a:pt x="1961769" y="1036269"/>
                  </a:lnTo>
                  <a:lnTo>
                    <a:pt x="1939289" y="1071651"/>
                  </a:lnTo>
                  <a:lnTo>
                    <a:pt x="1909826" y="1101153"/>
                  </a:lnTo>
                  <a:lnTo>
                    <a:pt x="1874393" y="1123636"/>
                  </a:lnTo>
                  <a:lnTo>
                    <a:pt x="1834388" y="1137966"/>
                  </a:lnTo>
                  <a:lnTo>
                    <a:pt x="1790700" y="1142998"/>
                  </a:lnTo>
                  <a:lnTo>
                    <a:pt x="190500" y="1142998"/>
                  </a:lnTo>
                  <a:lnTo>
                    <a:pt x="146824" y="1137966"/>
                  </a:lnTo>
                  <a:lnTo>
                    <a:pt x="106718" y="1123636"/>
                  </a:lnTo>
                  <a:lnTo>
                    <a:pt x="71348" y="1101153"/>
                  </a:lnTo>
                  <a:lnTo>
                    <a:pt x="41846" y="1071651"/>
                  </a:lnTo>
                  <a:lnTo>
                    <a:pt x="19367" y="1036269"/>
                  </a:lnTo>
                  <a:lnTo>
                    <a:pt x="5029" y="996175"/>
                  </a:lnTo>
                  <a:lnTo>
                    <a:pt x="0" y="952499"/>
                  </a:lnTo>
                  <a:lnTo>
                    <a:pt x="0" y="190499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22782" y="5761735"/>
            <a:ext cx="12814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Pharmacy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(OTC)</a:t>
            </a:r>
            <a:r>
              <a:rPr sz="1800" spc="3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1200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pharmacies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508250" y="5620258"/>
            <a:ext cx="2527300" cy="622300"/>
            <a:chOff x="2508250" y="5620258"/>
            <a:chExt cx="2527300" cy="622300"/>
          </a:xfrm>
        </p:grpSpPr>
        <p:sp>
          <p:nvSpPr>
            <p:cNvPr id="16" name="object 16"/>
            <p:cNvSpPr/>
            <p:nvPr/>
          </p:nvSpPr>
          <p:spPr>
            <a:xfrm>
              <a:off x="2514600" y="5626608"/>
              <a:ext cx="2514600" cy="609600"/>
            </a:xfrm>
            <a:custGeom>
              <a:avLst/>
              <a:gdLst/>
              <a:ahLst/>
              <a:cxnLst/>
              <a:rect l="l" t="t" r="r" b="b"/>
              <a:pathLst>
                <a:path w="2514600" h="609600">
                  <a:moveTo>
                    <a:pt x="2413000" y="0"/>
                  </a:moveTo>
                  <a:lnTo>
                    <a:pt x="101600" y="0"/>
                  </a:lnTo>
                  <a:lnTo>
                    <a:pt x="62102" y="7988"/>
                  </a:lnTo>
                  <a:lnTo>
                    <a:pt x="29718" y="29756"/>
                  </a:lnTo>
                  <a:lnTo>
                    <a:pt x="8000" y="62052"/>
                  </a:lnTo>
                  <a:lnTo>
                    <a:pt x="0" y="101599"/>
                  </a:lnTo>
                  <a:lnTo>
                    <a:pt x="0" y="507999"/>
                  </a:lnTo>
                  <a:lnTo>
                    <a:pt x="8000" y="547547"/>
                  </a:lnTo>
                  <a:lnTo>
                    <a:pt x="29718" y="579843"/>
                  </a:lnTo>
                  <a:lnTo>
                    <a:pt x="62102" y="601611"/>
                  </a:lnTo>
                  <a:lnTo>
                    <a:pt x="101600" y="609599"/>
                  </a:lnTo>
                  <a:lnTo>
                    <a:pt x="2413000" y="609599"/>
                  </a:lnTo>
                  <a:lnTo>
                    <a:pt x="2452497" y="601611"/>
                  </a:lnTo>
                  <a:lnTo>
                    <a:pt x="2484882" y="579843"/>
                  </a:lnTo>
                  <a:lnTo>
                    <a:pt x="2506599" y="547547"/>
                  </a:lnTo>
                  <a:lnTo>
                    <a:pt x="2514600" y="507999"/>
                  </a:lnTo>
                  <a:lnTo>
                    <a:pt x="2514600" y="101599"/>
                  </a:lnTo>
                  <a:lnTo>
                    <a:pt x="2506599" y="62052"/>
                  </a:lnTo>
                  <a:lnTo>
                    <a:pt x="2484882" y="29756"/>
                  </a:lnTo>
                  <a:lnTo>
                    <a:pt x="2452497" y="7988"/>
                  </a:lnTo>
                  <a:lnTo>
                    <a:pt x="2413000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14600" y="5626608"/>
              <a:ext cx="2514600" cy="609600"/>
            </a:xfrm>
            <a:custGeom>
              <a:avLst/>
              <a:gdLst/>
              <a:ahLst/>
              <a:cxnLst/>
              <a:rect l="l" t="t" r="r" b="b"/>
              <a:pathLst>
                <a:path w="2514600" h="609600">
                  <a:moveTo>
                    <a:pt x="0" y="101599"/>
                  </a:moveTo>
                  <a:lnTo>
                    <a:pt x="8000" y="62052"/>
                  </a:lnTo>
                  <a:lnTo>
                    <a:pt x="29718" y="29756"/>
                  </a:lnTo>
                  <a:lnTo>
                    <a:pt x="62102" y="7988"/>
                  </a:lnTo>
                  <a:lnTo>
                    <a:pt x="101600" y="0"/>
                  </a:lnTo>
                  <a:lnTo>
                    <a:pt x="2413000" y="0"/>
                  </a:lnTo>
                  <a:lnTo>
                    <a:pt x="2452497" y="7988"/>
                  </a:lnTo>
                  <a:lnTo>
                    <a:pt x="2484882" y="29756"/>
                  </a:lnTo>
                  <a:lnTo>
                    <a:pt x="2506599" y="62052"/>
                  </a:lnTo>
                  <a:lnTo>
                    <a:pt x="2514600" y="101599"/>
                  </a:lnTo>
                  <a:lnTo>
                    <a:pt x="2514600" y="507999"/>
                  </a:lnTo>
                  <a:lnTo>
                    <a:pt x="2506599" y="547547"/>
                  </a:lnTo>
                  <a:lnTo>
                    <a:pt x="2484882" y="579843"/>
                  </a:lnTo>
                  <a:lnTo>
                    <a:pt x="2452497" y="601611"/>
                  </a:lnTo>
                  <a:lnTo>
                    <a:pt x="2413000" y="609599"/>
                  </a:lnTo>
                  <a:lnTo>
                    <a:pt x="101600" y="609599"/>
                  </a:lnTo>
                  <a:lnTo>
                    <a:pt x="62102" y="601611"/>
                  </a:lnTo>
                  <a:lnTo>
                    <a:pt x="29718" y="579843"/>
                  </a:lnTo>
                  <a:lnTo>
                    <a:pt x="8000" y="547547"/>
                  </a:lnTo>
                  <a:lnTo>
                    <a:pt x="0" y="507999"/>
                  </a:lnTo>
                  <a:lnTo>
                    <a:pt x="0" y="101599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810382" y="5773623"/>
            <a:ext cx="1774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Wholesale</a:t>
            </a:r>
            <a:r>
              <a:rPr sz="18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centre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98850" y="3181857"/>
            <a:ext cx="1765300" cy="625475"/>
            <a:chOff x="3498850" y="3181857"/>
            <a:chExt cx="1765300" cy="625475"/>
          </a:xfrm>
        </p:grpSpPr>
        <p:sp>
          <p:nvSpPr>
            <p:cNvPr id="20" name="object 20"/>
            <p:cNvSpPr/>
            <p:nvPr/>
          </p:nvSpPr>
          <p:spPr>
            <a:xfrm>
              <a:off x="3505200" y="3188207"/>
              <a:ext cx="1752600" cy="612775"/>
            </a:xfrm>
            <a:custGeom>
              <a:avLst/>
              <a:gdLst/>
              <a:ahLst/>
              <a:cxnLst/>
              <a:rect l="l" t="t" r="r" b="b"/>
              <a:pathLst>
                <a:path w="1752600" h="612775">
                  <a:moveTo>
                    <a:pt x="1650491" y="0"/>
                  </a:moveTo>
                  <a:lnTo>
                    <a:pt x="102108" y="0"/>
                  </a:lnTo>
                  <a:lnTo>
                    <a:pt x="62357" y="8000"/>
                  </a:lnTo>
                  <a:lnTo>
                    <a:pt x="29845" y="29844"/>
                  </a:lnTo>
                  <a:lnTo>
                    <a:pt x="8000" y="62356"/>
                  </a:lnTo>
                  <a:lnTo>
                    <a:pt x="0" y="102107"/>
                  </a:lnTo>
                  <a:lnTo>
                    <a:pt x="0" y="510412"/>
                  </a:lnTo>
                  <a:lnTo>
                    <a:pt x="8000" y="550163"/>
                  </a:lnTo>
                  <a:lnTo>
                    <a:pt x="29845" y="582675"/>
                  </a:lnTo>
                  <a:lnTo>
                    <a:pt x="62357" y="604519"/>
                  </a:lnTo>
                  <a:lnTo>
                    <a:pt x="102108" y="612520"/>
                  </a:lnTo>
                  <a:lnTo>
                    <a:pt x="1650491" y="612520"/>
                  </a:lnTo>
                  <a:lnTo>
                    <a:pt x="1690242" y="604519"/>
                  </a:lnTo>
                  <a:lnTo>
                    <a:pt x="1722627" y="582675"/>
                  </a:lnTo>
                  <a:lnTo>
                    <a:pt x="1744599" y="550163"/>
                  </a:lnTo>
                  <a:lnTo>
                    <a:pt x="1752600" y="510412"/>
                  </a:lnTo>
                  <a:lnTo>
                    <a:pt x="1752600" y="102107"/>
                  </a:lnTo>
                  <a:lnTo>
                    <a:pt x="1744599" y="62356"/>
                  </a:lnTo>
                  <a:lnTo>
                    <a:pt x="1722627" y="29844"/>
                  </a:lnTo>
                  <a:lnTo>
                    <a:pt x="1690242" y="8000"/>
                  </a:lnTo>
                  <a:lnTo>
                    <a:pt x="1650491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05200" y="3188207"/>
              <a:ext cx="1752600" cy="612775"/>
            </a:xfrm>
            <a:custGeom>
              <a:avLst/>
              <a:gdLst/>
              <a:ahLst/>
              <a:cxnLst/>
              <a:rect l="l" t="t" r="r" b="b"/>
              <a:pathLst>
                <a:path w="1752600" h="612775">
                  <a:moveTo>
                    <a:pt x="0" y="102107"/>
                  </a:moveTo>
                  <a:lnTo>
                    <a:pt x="8000" y="62356"/>
                  </a:lnTo>
                  <a:lnTo>
                    <a:pt x="29845" y="29844"/>
                  </a:lnTo>
                  <a:lnTo>
                    <a:pt x="62357" y="8000"/>
                  </a:lnTo>
                  <a:lnTo>
                    <a:pt x="102108" y="0"/>
                  </a:lnTo>
                  <a:lnTo>
                    <a:pt x="1650491" y="0"/>
                  </a:lnTo>
                  <a:lnTo>
                    <a:pt x="1690242" y="8000"/>
                  </a:lnTo>
                  <a:lnTo>
                    <a:pt x="1722627" y="29844"/>
                  </a:lnTo>
                  <a:lnTo>
                    <a:pt x="1744599" y="62356"/>
                  </a:lnTo>
                  <a:lnTo>
                    <a:pt x="1752600" y="102107"/>
                  </a:lnTo>
                  <a:lnTo>
                    <a:pt x="1752600" y="510412"/>
                  </a:lnTo>
                  <a:lnTo>
                    <a:pt x="1744599" y="550163"/>
                  </a:lnTo>
                  <a:lnTo>
                    <a:pt x="1722627" y="582675"/>
                  </a:lnTo>
                  <a:lnTo>
                    <a:pt x="1690242" y="604519"/>
                  </a:lnTo>
                  <a:lnTo>
                    <a:pt x="1650491" y="612520"/>
                  </a:lnTo>
                  <a:lnTo>
                    <a:pt x="102108" y="612520"/>
                  </a:lnTo>
                  <a:lnTo>
                    <a:pt x="62357" y="604519"/>
                  </a:lnTo>
                  <a:lnTo>
                    <a:pt x="29845" y="582675"/>
                  </a:lnTo>
                  <a:lnTo>
                    <a:pt x="8000" y="550163"/>
                  </a:lnTo>
                  <a:lnTo>
                    <a:pt x="0" y="510412"/>
                  </a:lnTo>
                  <a:lnTo>
                    <a:pt x="0" y="102107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706495" y="3325748"/>
            <a:ext cx="137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API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8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Na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3250" y="2953257"/>
            <a:ext cx="2374900" cy="1079500"/>
            <a:chOff x="603250" y="2953257"/>
            <a:chExt cx="2374900" cy="1079500"/>
          </a:xfrm>
        </p:grpSpPr>
        <p:sp>
          <p:nvSpPr>
            <p:cNvPr id="24" name="object 24"/>
            <p:cNvSpPr/>
            <p:nvPr/>
          </p:nvSpPr>
          <p:spPr>
            <a:xfrm>
              <a:off x="609600" y="2959607"/>
              <a:ext cx="2362200" cy="1066800"/>
            </a:xfrm>
            <a:custGeom>
              <a:avLst/>
              <a:gdLst/>
              <a:ahLst/>
              <a:cxnLst/>
              <a:rect l="l" t="t" r="r" b="b"/>
              <a:pathLst>
                <a:path w="2362200" h="1066800">
                  <a:moveTo>
                    <a:pt x="2184400" y="0"/>
                  </a:moveTo>
                  <a:lnTo>
                    <a:pt x="177800" y="0"/>
                  </a:lnTo>
                  <a:lnTo>
                    <a:pt x="130530" y="6350"/>
                  </a:lnTo>
                  <a:lnTo>
                    <a:pt x="88061" y="24256"/>
                  </a:lnTo>
                  <a:lnTo>
                    <a:pt x="52070" y="52069"/>
                  </a:lnTo>
                  <a:lnTo>
                    <a:pt x="24269" y="88011"/>
                  </a:lnTo>
                  <a:lnTo>
                    <a:pt x="6350" y="130555"/>
                  </a:lnTo>
                  <a:lnTo>
                    <a:pt x="0" y="177800"/>
                  </a:lnTo>
                  <a:lnTo>
                    <a:pt x="0" y="888999"/>
                  </a:lnTo>
                  <a:lnTo>
                    <a:pt x="6350" y="936243"/>
                  </a:lnTo>
                  <a:lnTo>
                    <a:pt x="24269" y="978788"/>
                  </a:lnTo>
                  <a:lnTo>
                    <a:pt x="52070" y="1014729"/>
                  </a:lnTo>
                  <a:lnTo>
                    <a:pt x="88061" y="1042542"/>
                  </a:lnTo>
                  <a:lnTo>
                    <a:pt x="130530" y="1060449"/>
                  </a:lnTo>
                  <a:lnTo>
                    <a:pt x="177800" y="1066799"/>
                  </a:lnTo>
                  <a:lnTo>
                    <a:pt x="2184400" y="1066799"/>
                  </a:lnTo>
                  <a:lnTo>
                    <a:pt x="2231644" y="1060449"/>
                  </a:lnTo>
                  <a:lnTo>
                    <a:pt x="2274189" y="1042542"/>
                  </a:lnTo>
                  <a:lnTo>
                    <a:pt x="2310130" y="1014729"/>
                  </a:lnTo>
                  <a:lnTo>
                    <a:pt x="2337943" y="978788"/>
                  </a:lnTo>
                  <a:lnTo>
                    <a:pt x="2355850" y="936243"/>
                  </a:lnTo>
                  <a:lnTo>
                    <a:pt x="2362200" y="888999"/>
                  </a:lnTo>
                  <a:lnTo>
                    <a:pt x="2362200" y="177800"/>
                  </a:lnTo>
                  <a:lnTo>
                    <a:pt x="2355850" y="130555"/>
                  </a:lnTo>
                  <a:lnTo>
                    <a:pt x="2337943" y="88011"/>
                  </a:lnTo>
                  <a:lnTo>
                    <a:pt x="2310130" y="52069"/>
                  </a:lnTo>
                  <a:lnTo>
                    <a:pt x="2274189" y="24256"/>
                  </a:lnTo>
                  <a:lnTo>
                    <a:pt x="2231644" y="6350"/>
                  </a:lnTo>
                  <a:lnTo>
                    <a:pt x="2184400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9600" y="2959607"/>
              <a:ext cx="2362200" cy="1066800"/>
            </a:xfrm>
            <a:custGeom>
              <a:avLst/>
              <a:gdLst/>
              <a:ahLst/>
              <a:cxnLst/>
              <a:rect l="l" t="t" r="r" b="b"/>
              <a:pathLst>
                <a:path w="2362200" h="1066800">
                  <a:moveTo>
                    <a:pt x="0" y="177800"/>
                  </a:moveTo>
                  <a:lnTo>
                    <a:pt x="6350" y="130555"/>
                  </a:lnTo>
                  <a:lnTo>
                    <a:pt x="24269" y="88011"/>
                  </a:lnTo>
                  <a:lnTo>
                    <a:pt x="52070" y="52069"/>
                  </a:lnTo>
                  <a:lnTo>
                    <a:pt x="88061" y="24256"/>
                  </a:lnTo>
                  <a:lnTo>
                    <a:pt x="130530" y="6350"/>
                  </a:lnTo>
                  <a:lnTo>
                    <a:pt x="177800" y="0"/>
                  </a:lnTo>
                  <a:lnTo>
                    <a:pt x="2184400" y="0"/>
                  </a:lnTo>
                  <a:lnTo>
                    <a:pt x="2231644" y="6350"/>
                  </a:lnTo>
                  <a:lnTo>
                    <a:pt x="2274189" y="24256"/>
                  </a:lnTo>
                  <a:lnTo>
                    <a:pt x="2310130" y="52069"/>
                  </a:lnTo>
                  <a:lnTo>
                    <a:pt x="2337943" y="88011"/>
                  </a:lnTo>
                  <a:lnTo>
                    <a:pt x="2355850" y="130555"/>
                  </a:lnTo>
                  <a:lnTo>
                    <a:pt x="2362200" y="177800"/>
                  </a:lnTo>
                  <a:lnTo>
                    <a:pt x="2362200" y="888999"/>
                  </a:lnTo>
                  <a:lnTo>
                    <a:pt x="2355850" y="936243"/>
                  </a:lnTo>
                  <a:lnTo>
                    <a:pt x="2337943" y="978788"/>
                  </a:lnTo>
                  <a:lnTo>
                    <a:pt x="2310130" y="1014729"/>
                  </a:lnTo>
                  <a:lnTo>
                    <a:pt x="2274189" y="1042542"/>
                  </a:lnTo>
                  <a:lnTo>
                    <a:pt x="2231644" y="1060449"/>
                  </a:lnTo>
                  <a:lnTo>
                    <a:pt x="2184400" y="1066799"/>
                  </a:lnTo>
                  <a:lnTo>
                    <a:pt x="177800" y="1066799"/>
                  </a:lnTo>
                  <a:lnTo>
                    <a:pt x="130530" y="1060449"/>
                  </a:lnTo>
                  <a:lnTo>
                    <a:pt x="88061" y="1042542"/>
                  </a:lnTo>
                  <a:lnTo>
                    <a:pt x="52070" y="1014729"/>
                  </a:lnTo>
                  <a:lnTo>
                    <a:pt x="24269" y="978788"/>
                  </a:lnTo>
                  <a:lnTo>
                    <a:pt x="6350" y="936243"/>
                  </a:lnTo>
                  <a:lnTo>
                    <a:pt x="0" y="888999"/>
                  </a:lnTo>
                  <a:lnTo>
                    <a:pt x="0" y="177800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22782" y="3291966"/>
            <a:ext cx="218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Foreign</a:t>
            </a:r>
            <a:r>
              <a:rPr sz="18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manufacturer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994906" y="5626353"/>
            <a:ext cx="1765300" cy="625475"/>
            <a:chOff x="6994906" y="5626353"/>
            <a:chExt cx="1765300" cy="625475"/>
          </a:xfrm>
        </p:grpSpPr>
        <p:sp>
          <p:nvSpPr>
            <p:cNvPr id="28" name="object 28"/>
            <p:cNvSpPr/>
            <p:nvPr/>
          </p:nvSpPr>
          <p:spPr>
            <a:xfrm>
              <a:off x="7001256" y="5632703"/>
              <a:ext cx="1752600" cy="612775"/>
            </a:xfrm>
            <a:custGeom>
              <a:avLst/>
              <a:gdLst/>
              <a:ahLst/>
              <a:cxnLst/>
              <a:rect l="l" t="t" r="r" b="b"/>
              <a:pathLst>
                <a:path w="1752600" h="612775">
                  <a:moveTo>
                    <a:pt x="1650492" y="0"/>
                  </a:moveTo>
                  <a:lnTo>
                    <a:pt x="102108" y="0"/>
                  </a:lnTo>
                  <a:lnTo>
                    <a:pt x="62357" y="8026"/>
                  </a:lnTo>
                  <a:lnTo>
                    <a:pt x="29845" y="29895"/>
                  </a:lnTo>
                  <a:lnTo>
                    <a:pt x="8000" y="62357"/>
                  </a:lnTo>
                  <a:lnTo>
                    <a:pt x="0" y="102082"/>
                  </a:lnTo>
                  <a:lnTo>
                    <a:pt x="0" y="510438"/>
                  </a:lnTo>
                  <a:lnTo>
                    <a:pt x="8000" y="550164"/>
                  </a:lnTo>
                  <a:lnTo>
                    <a:pt x="29845" y="582612"/>
                  </a:lnTo>
                  <a:lnTo>
                    <a:pt x="62357" y="604494"/>
                  </a:lnTo>
                  <a:lnTo>
                    <a:pt x="102108" y="612521"/>
                  </a:lnTo>
                  <a:lnTo>
                    <a:pt x="1650492" y="612521"/>
                  </a:lnTo>
                  <a:lnTo>
                    <a:pt x="1690243" y="604494"/>
                  </a:lnTo>
                  <a:lnTo>
                    <a:pt x="1722627" y="582612"/>
                  </a:lnTo>
                  <a:lnTo>
                    <a:pt x="1744599" y="550164"/>
                  </a:lnTo>
                  <a:lnTo>
                    <a:pt x="1752600" y="510438"/>
                  </a:lnTo>
                  <a:lnTo>
                    <a:pt x="1752600" y="102082"/>
                  </a:lnTo>
                  <a:lnTo>
                    <a:pt x="1744599" y="62357"/>
                  </a:lnTo>
                  <a:lnTo>
                    <a:pt x="1722627" y="29895"/>
                  </a:lnTo>
                  <a:lnTo>
                    <a:pt x="1690243" y="8026"/>
                  </a:lnTo>
                  <a:lnTo>
                    <a:pt x="1650492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01256" y="5632703"/>
              <a:ext cx="1752600" cy="612775"/>
            </a:xfrm>
            <a:custGeom>
              <a:avLst/>
              <a:gdLst/>
              <a:ahLst/>
              <a:cxnLst/>
              <a:rect l="l" t="t" r="r" b="b"/>
              <a:pathLst>
                <a:path w="1752600" h="612775">
                  <a:moveTo>
                    <a:pt x="0" y="102082"/>
                  </a:moveTo>
                  <a:lnTo>
                    <a:pt x="8000" y="62357"/>
                  </a:lnTo>
                  <a:lnTo>
                    <a:pt x="29845" y="29895"/>
                  </a:lnTo>
                  <a:lnTo>
                    <a:pt x="62357" y="8026"/>
                  </a:lnTo>
                  <a:lnTo>
                    <a:pt x="102108" y="0"/>
                  </a:lnTo>
                  <a:lnTo>
                    <a:pt x="1650492" y="0"/>
                  </a:lnTo>
                  <a:lnTo>
                    <a:pt x="1690243" y="8026"/>
                  </a:lnTo>
                  <a:lnTo>
                    <a:pt x="1722627" y="29895"/>
                  </a:lnTo>
                  <a:lnTo>
                    <a:pt x="1744599" y="62357"/>
                  </a:lnTo>
                  <a:lnTo>
                    <a:pt x="1752600" y="102082"/>
                  </a:lnTo>
                  <a:lnTo>
                    <a:pt x="1752600" y="510438"/>
                  </a:lnTo>
                  <a:lnTo>
                    <a:pt x="1744599" y="550164"/>
                  </a:lnTo>
                  <a:lnTo>
                    <a:pt x="1722627" y="582612"/>
                  </a:lnTo>
                  <a:lnTo>
                    <a:pt x="1690243" y="604494"/>
                  </a:lnTo>
                  <a:lnTo>
                    <a:pt x="1650492" y="612521"/>
                  </a:lnTo>
                  <a:lnTo>
                    <a:pt x="102108" y="612521"/>
                  </a:lnTo>
                  <a:lnTo>
                    <a:pt x="62357" y="604494"/>
                  </a:lnTo>
                  <a:lnTo>
                    <a:pt x="29845" y="582612"/>
                  </a:lnTo>
                  <a:lnTo>
                    <a:pt x="8000" y="550164"/>
                  </a:lnTo>
                  <a:lnTo>
                    <a:pt x="0" y="510438"/>
                  </a:lnTo>
                  <a:lnTo>
                    <a:pt x="0" y="102082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239761" y="5765393"/>
            <a:ext cx="1289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Pr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cl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ic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392936" y="3441191"/>
            <a:ext cx="6431280" cy="2185670"/>
            <a:chOff x="1392936" y="3441191"/>
            <a:chExt cx="6431280" cy="2185670"/>
          </a:xfrm>
        </p:grpSpPr>
        <p:sp>
          <p:nvSpPr>
            <p:cNvPr id="32" name="object 32"/>
            <p:cNvSpPr/>
            <p:nvPr/>
          </p:nvSpPr>
          <p:spPr>
            <a:xfrm>
              <a:off x="2971800" y="3441191"/>
              <a:ext cx="3200400" cy="2185670"/>
            </a:xfrm>
            <a:custGeom>
              <a:avLst/>
              <a:gdLst/>
              <a:ahLst/>
              <a:cxnLst/>
              <a:rect l="l" t="t" r="r" b="b"/>
              <a:pathLst>
                <a:path w="3200400" h="2185670">
                  <a:moveTo>
                    <a:pt x="522478" y="58928"/>
                  </a:moveTo>
                  <a:lnTo>
                    <a:pt x="497205" y="58928"/>
                  </a:lnTo>
                  <a:lnTo>
                    <a:pt x="438277" y="93103"/>
                  </a:lnTo>
                  <a:lnTo>
                    <a:pt x="437261" y="97040"/>
                  </a:lnTo>
                  <a:lnTo>
                    <a:pt x="440817" y="102997"/>
                  </a:lnTo>
                  <a:lnTo>
                    <a:pt x="444627" y="104152"/>
                  </a:lnTo>
                  <a:lnTo>
                    <a:pt x="522478" y="58928"/>
                  </a:lnTo>
                  <a:close/>
                </a:path>
                <a:path w="3200400" h="2185670">
                  <a:moveTo>
                    <a:pt x="533400" y="52578"/>
                  </a:moveTo>
                  <a:lnTo>
                    <a:pt x="445008" y="635"/>
                  </a:lnTo>
                  <a:lnTo>
                    <a:pt x="441071" y="1651"/>
                  </a:lnTo>
                  <a:lnTo>
                    <a:pt x="437515" y="7747"/>
                  </a:lnTo>
                  <a:lnTo>
                    <a:pt x="438531" y="11684"/>
                  </a:lnTo>
                  <a:lnTo>
                    <a:pt x="497332" y="46228"/>
                  </a:lnTo>
                  <a:lnTo>
                    <a:pt x="0" y="44704"/>
                  </a:lnTo>
                  <a:lnTo>
                    <a:pt x="0" y="57404"/>
                  </a:lnTo>
                  <a:lnTo>
                    <a:pt x="522478" y="58928"/>
                  </a:lnTo>
                  <a:lnTo>
                    <a:pt x="522605" y="58928"/>
                  </a:lnTo>
                  <a:lnTo>
                    <a:pt x="533400" y="52578"/>
                  </a:lnTo>
                  <a:close/>
                </a:path>
                <a:path w="3200400" h="2185670">
                  <a:moveTo>
                    <a:pt x="658495" y="2096516"/>
                  </a:moveTo>
                  <a:lnTo>
                    <a:pt x="657479" y="2092706"/>
                  </a:lnTo>
                  <a:lnTo>
                    <a:pt x="651383" y="2089150"/>
                  </a:lnTo>
                  <a:lnTo>
                    <a:pt x="647446" y="2090166"/>
                  </a:lnTo>
                  <a:lnTo>
                    <a:pt x="612902" y="2148967"/>
                  </a:lnTo>
                  <a:lnTo>
                    <a:pt x="616077" y="736981"/>
                  </a:lnTo>
                  <a:lnTo>
                    <a:pt x="603377" y="736981"/>
                  </a:lnTo>
                  <a:lnTo>
                    <a:pt x="600202" y="2148967"/>
                  </a:lnTo>
                  <a:lnTo>
                    <a:pt x="566039" y="2089912"/>
                  </a:lnTo>
                  <a:lnTo>
                    <a:pt x="562102" y="2088896"/>
                  </a:lnTo>
                  <a:lnTo>
                    <a:pt x="556133" y="2092452"/>
                  </a:lnTo>
                  <a:lnTo>
                    <a:pt x="554990" y="2096262"/>
                  </a:lnTo>
                  <a:lnTo>
                    <a:pt x="606552" y="2185060"/>
                  </a:lnTo>
                  <a:lnTo>
                    <a:pt x="658495" y="2096516"/>
                  </a:lnTo>
                  <a:close/>
                </a:path>
                <a:path w="3200400" h="2185670">
                  <a:moveTo>
                    <a:pt x="3200400" y="51054"/>
                  </a:moveTo>
                  <a:lnTo>
                    <a:pt x="2321941" y="44958"/>
                  </a:lnTo>
                  <a:lnTo>
                    <a:pt x="2381250" y="10922"/>
                  </a:lnTo>
                  <a:lnTo>
                    <a:pt x="2382393" y="7112"/>
                  </a:lnTo>
                  <a:lnTo>
                    <a:pt x="2378837" y="1016"/>
                  </a:lnTo>
                  <a:lnTo>
                    <a:pt x="2374900" y="0"/>
                  </a:lnTo>
                  <a:lnTo>
                    <a:pt x="2286000" y="51054"/>
                  </a:lnTo>
                  <a:lnTo>
                    <a:pt x="2374265" y="103390"/>
                  </a:lnTo>
                  <a:lnTo>
                    <a:pt x="2378075" y="102362"/>
                  </a:lnTo>
                  <a:lnTo>
                    <a:pt x="2381758" y="96393"/>
                  </a:lnTo>
                  <a:lnTo>
                    <a:pt x="2380742" y="92456"/>
                  </a:lnTo>
                  <a:lnTo>
                    <a:pt x="2321941" y="57658"/>
                  </a:lnTo>
                  <a:lnTo>
                    <a:pt x="3200400" y="63754"/>
                  </a:lnTo>
                  <a:lnTo>
                    <a:pt x="3200400" y="51054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47800" y="4178807"/>
              <a:ext cx="6324600" cy="1270"/>
            </a:xfrm>
            <a:custGeom>
              <a:avLst/>
              <a:gdLst/>
              <a:ahLst/>
              <a:cxnLst/>
              <a:rect l="l" t="t" r="r" b="b"/>
              <a:pathLst>
                <a:path w="6324600" h="1270">
                  <a:moveTo>
                    <a:pt x="0" y="0"/>
                  </a:moveTo>
                  <a:lnTo>
                    <a:pt x="6324600" y="1270"/>
                  </a:lnTo>
                </a:path>
              </a:pathLst>
            </a:custGeom>
            <a:ln w="6096">
              <a:solidFill>
                <a:srgbClr val="5B9B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92936" y="4178807"/>
              <a:ext cx="6431280" cy="1447800"/>
            </a:xfrm>
            <a:custGeom>
              <a:avLst/>
              <a:gdLst/>
              <a:ahLst/>
              <a:cxnLst/>
              <a:rect l="l" t="t" r="r" b="b"/>
              <a:pathLst>
                <a:path w="6431280" h="1447800">
                  <a:moveTo>
                    <a:pt x="103505" y="1358646"/>
                  </a:moveTo>
                  <a:lnTo>
                    <a:pt x="102489" y="1354836"/>
                  </a:lnTo>
                  <a:lnTo>
                    <a:pt x="96393" y="1351280"/>
                  </a:lnTo>
                  <a:lnTo>
                    <a:pt x="92456" y="1352296"/>
                  </a:lnTo>
                  <a:lnTo>
                    <a:pt x="57912" y="1411122"/>
                  </a:lnTo>
                  <a:lnTo>
                    <a:pt x="61087" y="0"/>
                  </a:lnTo>
                  <a:lnTo>
                    <a:pt x="48387" y="0"/>
                  </a:lnTo>
                  <a:lnTo>
                    <a:pt x="45212" y="1411122"/>
                  </a:lnTo>
                  <a:lnTo>
                    <a:pt x="11049" y="1352042"/>
                  </a:lnTo>
                  <a:lnTo>
                    <a:pt x="7112" y="1351026"/>
                  </a:lnTo>
                  <a:lnTo>
                    <a:pt x="1143" y="1354582"/>
                  </a:lnTo>
                  <a:lnTo>
                    <a:pt x="0" y="1358392"/>
                  </a:lnTo>
                  <a:lnTo>
                    <a:pt x="51562" y="1447190"/>
                  </a:lnTo>
                  <a:lnTo>
                    <a:pt x="103505" y="1358646"/>
                  </a:lnTo>
                  <a:close/>
                </a:path>
                <a:path w="6431280" h="1447800">
                  <a:moveTo>
                    <a:pt x="4446905" y="1358646"/>
                  </a:moveTo>
                  <a:lnTo>
                    <a:pt x="4445889" y="1354836"/>
                  </a:lnTo>
                  <a:lnTo>
                    <a:pt x="4439793" y="1351280"/>
                  </a:lnTo>
                  <a:lnTo>
                    <a:pt x="4435856" y="1352296"/>
                  </a:lnTo>
                  <a:lnTo>
                    <a:pt x="4401312" y="1411122"/>
                  </a:lnTo>
                  <a:lnTo>
                    <a:pt x="4404487" y="0"/>
                  </a:lnTo>
                  <a:lnTo>
                    <a:pt x="4391787" y="0"/>
                  </a:lnTo>
                  <a:lnTo>
                    <a:pt x="4388612" y="1411122"/>
                  </a:lnTo>
                  <a:lnTo>
                    <a:pt x="4354449" y="1352042"/>
                  </a:lnTo>
                  <a:lnTo>
                    <a:pt x="4350512" y="1351026"/>
                  </a:lnTo>
                  <a:lnTo>
                    <a:pt x="4344543" y="1354582"/>
                  </a:lnTo>
                  <a:lnTo>
                    <a:pt x="4343400" y="1358392"/>
                  </a:lnTo>
                  <a:lnTo>
                    <a:pt x="4394962" y="1447190"/>
                  </a:lnTo>
                  <a:lnTo>
                    <a:pt x="4446905" y="1358646"/>
                  </a:lnTo>
                  <a:close/>
                </a:path>
                <a:path w="6431280" h="1447800">
                  <a:moveTo>
                    <a:pt x="6431026" y="1356995"/>
                  </a:moveTo>
                  <a:lnTo>
                    <a:pt x="6430010" y="1353185"/>
                  </a:lnTo>
                  <a:lnTo>
                    <a:pt x="6423914" y="1349629"/>
                  </a:lnTo>
                  <a:lnTo>
                    <a:pt x="6420104" y="1350645"/>
                  </a:lnTo>
                  <a:lnTo>
                    <a:pt x="6385560" y="1409547"/>
                  </a:lnTo>
                  <a:lnTo>
                    <a:pt x="6387211" y="0"/>
                  </a:lnTo>
                  <a:lnTo>
                    <a:pt x="6374511" y="0"/>
                  </a:lnTo>
                  <a:lnTo>
                    <a:pt x="6372987" y="1349502"/>
                  </a:lnTo>
                  <a:lnTo>
                    <a:pt x="6372873" y="1409598"/>
                  </a:lnTo>
                  <a:lnTo>
                    <a:pt x="6379210" y="1420456"/>
                  </a:lnTo>
                  <a:lnTo>
                    <a:pt x="6372860" y="1409598"/>
                  </a:lnTo>
                  <a:lnTo>
                    <a:pt x="6338570" y="1350518"/>
                  </a:lnTo>
                  <a:lnTo>
                    <a:pt x="6334633" y="1349502"/>
                  </a:lnTo>
                  <a:lnTo>
                    <a:pt x="6331712" y="1351280"/>
                  </a:lnTo>
                  <a:lnTo>
                    <a:pt x="6328664" y="1353058"/>
                  </a:lnTo>
                  <a:lnTo>
                    <a:pt x="6327648" y="1356868"/>
                  </a:lnTo>
                  <a:lnTo>
                    <a:pt x="6379210" y="1445602"/>
                  </a:lnTo>
                  <a:lnTo>
                    <a:pt x="6388430" y="1429816"/>
                  </a:lnTo>
                  <a:lnTo>
                    <a:pt x="6431026" y="1356995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19600" y="3874007"/>
              <a:ext cx="1270" cy="304800"/>
            </a:xfrm>
            <a:custGeom>
              <a:avLst/>
              <a:gdLst/>
              <a:ahLst/>
              <a:cxnLst/>
              <a:rect l="l" t="t" r="r" b="b"/>
              <a:pathLst>
                <a:path w="1270" h="304800">
                  <a:moveTo>
                    <a:pt x="1270" y="0"/>
                  </a:moveTo>
                  <a:lnTo>
                    <a:pt x="0" y="304800"/>
                  </a:lnTo>
                </a:path>
              </a:pathLst>
            </a:custGeom>
            <a:ln w="6096">
              <a:solidFill>
                <a:srgbClr val="5B9B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EE79AAAF-3ABF-691B-8F51-515DCD0AB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8" y="-441884"/>
            <a:ext cx="5584204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995" y="2322703"/>
            <a:ext cx="1632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Production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2785998"/>
            <a:ext cx="3837304" cy="40532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2069">
              <a:lnSpc>
                <a:spcPts val="2590"/>
              </a:lnSpc>
              <a:spcBef>
                <a:spcPts val="425"/>
              </a:spcBef>
            </a:pPr>
            <a:r>
              <a:rPr sz="2400" b="1" spc="-25" dirty="0">
                <a:latin typeface="Times New Roman"/>
                <a:cs typeface="Times New Roman"/>
              </a:rPr>
              <a:t>Share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holder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Éloge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France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Times New Roman"/>
                <a:cs typeface="Times New Roman"/>
              </a:rPr>
              <a:t>Vietnam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Pharmaceutical 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Joint</a:t>
            </a:r>
            <a:r>
              <a:rPr sz="2400" b="1" spc="-10" dirty="0">
                <a:latin typeface="Times New Roman"/>
                <a:cs typeface="Times New Roman"/>
              </a:rPr>
              <a:t> stock </a:t>
            </a:r>
            <a:r>
              <a:rPr sz="2400" b="1" spc="-40" dirty="0">
                <a:latin typeface="Times New Roman"/>
                <a:cs typeface="Times New Roman"/>
              </a:rPr>
              <a:t>company.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 marR="5080" algn="just">
              <a:lnSpc>
                <a:spcPct val="881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Times New Roman"/>
                <a:cs typeface="Times New Roman"/>
              </a:rPr>
              <a:t>Add: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Que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80" dirty="0">
                <a:latin typeface="Times New Roman"/>
                <a:cs typeface="Times New Roman"/>
              </a:rPr>
              <a:t>Vo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industrial</a:t>
            </a:r>
            <a:r>
              <a:rPr sz="1800" spc="-5" dirty="0">
                <a:latin typeface="Times New Roman"/>
                <a:cs typeface="Times New Roman"/>
              </a:rPr>
              <a:t> park,</a:t>
            </a:r>
            <a:r>
              <a:rPr sz="1800" dirty="0">
                <a:latin typeface="Times New Roman"/>
                <a:cs typeface="Times New Roman"/>
              </a:rPr>
              <a:t> Phuong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Lieu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commune,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Que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80" dirty="0">
                <a:latin typeface="Times New Roman"/>
                <a:cs typeface="Times New Roman"/>
              </a:rPr>
              <a:t>Vo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district,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Bac </a:t>
            </a:r>
            <a:r>
              <a:rPr sz="1800" spc="-5" dirty="0">
                <a:latin typeface="Times New Roman"/>
                <a:cs typeface="Times New Roman"/>
              </a:rPr>
              <a:t> Ninh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province.</a:t>
            </a:r>
            <a:endParaRPr sz="1800">
              <a:latin typeface="Times New Roman"/>
              <a:cs typeface="Times New Roman"/>
            </a:endParaRPr>
          </a:p>
          <a:p>
            <a:pPr marL="12700" marR="7620" algn="just">
              <a:lnSpc>
                <a:spcPct val="90000"/>
              </a:lnSpc>
              <a:spcBef>
                <a:spcPts val="994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Times New Roman"/>
                <a:cs typeface="Times New Roman"/>
              </a:rPr>
              <a:t>E’loge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produces</a:t>
            </a:r>
            <a:r>
              <a:rPr sz="1800" spc="-5" dirty="0">
                <a:latin typeface="Times New Roman"/>
                <a:cs typeface="Times New Roman"/>
              </a:rPr>
              <a:t> drugs</a:t>
            </a:r>
            <a:r>
              <a:rPr sz="1800" dirty="0">
                <a:latin typeface="Times New Roman"/>
                <a:cs typeface="Times New Roman"/>
              </a:rPr>
              <a:t> 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functional </a:t>
            </a:r>
            <a:r>
              <a:rPr sz="1800" spc="-5" dirty="0">
                <a:latin typeface="Times New Roman"/>
                <a:cs typeface="Times New Roman"/>
              </a:rPr>
              <a:t> foods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with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modern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manufacturing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technology</a:t>
            </a:r>
            <a:r>
              <a:rPr sz="1800" spc="-5" dirty="0">
                <a:latin typeface="Times New Roman"/>
                <a:cs typeface="Times New Roman"/>
              </a:rPr>
              <a:t> that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was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inherited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pharmaceutical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industry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France</a:t>
            </a:r>
            <a:endParaRPr sz="1800">
              <a:latin typeface="Times New Roman"/>
              <a:cs typeface="Times New Roman"/>
            </a:endParaRPr>
          </a:p>
          <a:p>
            <a:pPr marL="12700" marR="321945" algn="just">
              <a:lnSpc>
                <a:spcPts val="2100"/>
              </a:lnSpc>
              <a:spcBef>
                <a:spcPts val="865"/>
              </a:spcBef>
              <a:buSzPct val="94444"/>
              <a:buFont typeface="Arial MT"/>
              <a:buChar char="•"/>
              <a:tabLst>
                <a:tab pos="149860" algn="l"/>
              </a:tabLst>
            </a:pPr>
            <a:r>
              <a:rPr sz="1800" spc="-5" dirty="0">
                <a:latin typeface="Times New Roman"/>
                <a:cs typeface="Times New Roman"/>
              </a:rPr>
              <a:t>Capacity </a:t>
            </a:r>
            <a:r>
              <a:rPr sz="1800" dirty="0">
                <a:latin typeface="Times New Roman"/>
                <a:cs typeface="Times New Roman"/>
              </a:rPr>
              <a:t>over 300 </a:t>
            </a:r>
            <a:r>
              <a:rPr sz="1800" spc="-5" dirty="0">
                <a:latin typeface="Times New Roman"/>
                <a:cs typeface="Times New Roman"/>
              </a:rPr>
              <a:t>milion tablets </a:t>
            </a:r>
            <a:r>
              <a:rPr sz="1800" dirty="0">
                <a:latin typeface="Times New Roman"/>
                <a:cs typeface="Times New Roman"/>
              </a:rPr>
              <a:t>per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year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2343911"/>
            <a:ext cx="3992879" cy="28376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5315710"/>
            <a:ext cx="1944624" cy="14569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1800" y="5315710"/>
            <a:ext cx="1944624" cy="1456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741DF9-391C-750F-5704-A90EE68DE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8" y="-441884"/>
            <a:ext cx="5584204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43" y="2100452"/>
            <a:ext cx="5274310" cy="809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04"/>
              </a:lnSpc>
              <a:spcBef>
                <a:spcPts val="105"/>
              </a:spcBef>
            </a:pPr>
            <a:r>
              <a:rPr b="0" spc="-170" dirty="0">
                <a:solidFill>
                  <a:srgbClr val="000000"/>
                </a:solidFill>
                <a:latin typeface="Trebuchet MS"/>
                <a:cs typeface="Trebuchet MS"/>
              </a:rPr>
              <a:t>Ex</a:t>
            </a:r>
            <a:r>
              <a:rPr b="0" spc="-165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b="0" spc="-175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b="0" spc="-170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b="0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b="0" spc="-3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140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b="0" spc="-130" dirty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b="0" dirty="0">
                <a:solidFill>
                  <a:srgbClr val="000000"/>
                </a:solidFill>
                <a:latin typeface="Trebuchet MS"/>
                <a:cs typeface="Trebuchet MS"/>
              </a:rPr>
              <a:t>d</a:t>
            </a:r>
            <a:r>
              <a:rPr b="0" spc="-6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160" dirty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b="0" spc="-155" dirty="0">
                <a:solidFill>
                  <a:srgbClr val="000000"/>
                </a:solidFill>
                <a:latin typeface="Trebuchet MS"/>
                <a:cs typeface="Trebuchet MS"/>
              </a:rPr>
              <a:t>mp</a:t>
            </a:r>
            <a:r>
              <a:rPr b="0" spc="-160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b="0" spc="-155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b="0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</a:p>
          <a:p>
            <a:pPr marL="12700">
              <a:lnSpc>
                <a:spcPts val="2365"/>
              </a:lnSpc>
            </a:pPr>
            <a:r>
              <a:rPr sz="20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Some</a:t>
            </a:r>
            <a:r>
              <a:rPr sz="20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import</a:t>
            </a:r>
            <a:r>
              <a:rPr sz="20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products</a:t>
            </a:r>
            <a:r>
              <a:rPr sz="20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20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Spain,</a:t>
            </a:r>
            <a:r>
              <a:rPr sz="20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Greece,</a:t>
            </a:r>
            <a:r>
              <a:rPr sz="2000" b="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England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3119627"/>
            <a:ext cx="1726692" cy="16855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3639" y="3204972"/>
            <a:ext cx="2110740" cy="1600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559" y="5318759"/>
            <a:ext cx="3733800" cy="12862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00955" y="5120638"/>
            <a:ext cx="1842516" cy="16809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55407" y="4648200"/>
            <a:ext cx="893063" cy="20071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74208" y="2590800"/>
            <a:ext cx="1740408" cy="22738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11440" y="2374034"/>
            <a:ext cx="1275588" cy="2133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2F5D6C-EED5-5FF4-17AA-F28D108A5B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8" y="-441884"/>
            <a:ext cx="5584204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43" y="1713304"/>
            <a:ext cx="2733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MT"/>
                <a:cs typeface="Arial MT"/>
              </a:rPr>
              <a:t>Other</a:t>
            </a:r>
            <a:r>
              <a:rPr sz="2400" b="0" spc="-45" dirty="0">
                <a:latin typeface="Arial MT"/>
                <a:cs typeface="Arial MT"/>
              </a:rPr>
              <a:t> </a:t>
            </a:r>
            <a:r>
              <a:rPr sz="2400" b="0" spc="-15" dirty="0">
                <a:latin typeface="Arial MT"/>
                <a:cs typeface="Arial MT"/>
              </a:rPr>
              <a:t>local</a:t>
            </a:r>
            <a:r>
              <a:rPr sz="2400" b="0" spc="-105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products</a:t>
            </a:r>
            <a:endParaRPr sz="2400" dirty="0">
              <a:latin typeface="Arial MT"/>
              <a:cs typeface="Arial MT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671BF85-F5CC-0102-0907-6A8CC7F28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812270"/>
              </p:ext>
            </p:extLst>
          </p:nvPr>
        </p:nvGraphicFramePr>
        <p:xfrm>
          <a:off x="6157120" y="2133600"/>
          <a:ext cx="2986880" cy="1192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431400" imgH="2567880" progId="PBrush">
                  <p:embed/>
                </p:oleObj>
              </mc:Choice>
              <mc:Fallback>
                <p:oleObj name="Bitmap Image" r:id="rId2" imgW="6431400" imgH="2567880" progId="PBrus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DEFCDED-E203-3951-C1DE-A87486C866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57120" y="2133600"/>
                        <a:ext cx="2986880" cy="1192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4B713D0-ECFF-F1D5-28B3-797F834B9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701491"/>
              </p:ext>
            </p:extLst>
          </p:nvPr>
        </p:nvGraphicFramePr>
        <p:xfrm>
          <a:off x="109834" y="5471049"/>
          <a:ext cx="2920365" cy="129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423840" imgH="2537640" progId="PBrush">
                  <p:embed/>
                </p:oleObj>
              </mc:Choice>
              <mc:Fallback>
                <p:oleObj name="Bitmap Image" r:id="rId4" imgW="6423840" imgH="253764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89D40BD-F9C1-A0FF-A0CF-474322A74E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834" y="5471049"/>
                        <a:ext cx="2920365" cy="1299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1C76DF1-5710-BCB6-6516-689235839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016512"/>
              </p:ext>
            </p:extLst>
          </p:nvPr>
        </p:nvGraphicFramePr>
        <p:xfrm>
          <a:off x="3153717" y="2123440"/>
          <a:ext cx="2915412" cy="117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6393240" imgH="2507040" progId="PBrush">
                  <p:embed/>
                </p:oleObj>
              </mc:Choice>
              <mc:Fallback>
                <p:oleObj name="Bitmap Image" r:id="rId6" imgW="6393240" imgH="250704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290E0DB-5F61-25AE-BA32-51D21E91D3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53717" y="2123440"/>
                        <a:ext cx="2915412" cy="1179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E4388AD-31B4-85F6-E712-D1DD19F6CF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81659"/>
              </p:ext>
            </p:extLst>
          </p:nvPr>
        </p:nvGraphicFramePr>
        <p:xfrm>
          <a:off x="6059223" y="3849561"/>
          <a:ext cx="3124200" cy="1288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6385680" imgH="2522160" progId="PBrush">
                  <p:embed/>
                </p:oleObj>
              </mc:Choice>
              <mc:Fallback>
                <p:oleObj name="Bitmap Image" r:id="rId8" imgW="6385680" imgH="2522160" progId="PBrush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DF7BF1A-2545-EBD6-CDAA-0B90B3C8F0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59223" y="3849561"/>
                        <a:ext cx="3124200" cy="1288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5D5C8BF0-04FB-77BF-6A41-D833CF242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146200"/>
              </p:ext>
            </p:extLst>
          </p:nvPr>
        </p:nvGraphicFramePr>
        <p:xfrm>
          <a:off x="3153717" y="3889613"/>
          <a:ext cx="2743200" cy="120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6393240" imgH="2529720" progId="PBrush">
                  <p:embed/>
                </p:oleObj>
              </mc:Choice>
              <mc:Fallback>
                <p:oleObj name="Bitmap Image" r:id="rId10" imgW="6393240" imgH="2529720" progId="PBrus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931A03F-2E9A-38F4-75EC-CD9C58C82F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53717" y="3889613"/>
                        <a:ext cx="2743200" cy="1208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81A2116-DF28-E7BA-5500-F32255337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286346"/>
              </p:ext>
            </p:extLst>
          </p:nvPr>
        </p:nvGraphicFramePr>
        <p:xfrm>
          <a:off x="101092" y="3891509"/>
          <a:ext cx="2910841" cy="120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2" imgW="6393240" imgH="2522160" progId="PBrush">
                  <p:embed/>
                </p:oleObj>
              </mc:Choice>
              <mc:Fallback>
                <p:oleObj name="Bitmap Image" r:id="rId12" imgW="6393240" imgH="2522160" progId="PBrus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122FF75-95EC-C404-1644-DB679E04EA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1092" y="3891509"/>
                        <a:ext cx="2910841" cy="1204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2B915879-C0EC-2910-11DA-3031931A61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971715"/>
              </p:ext>
            </p:extLst>
          </p:nvPr>
        </p:nvGraphicFramePr>
        <p:xfrm>
          <a:off x="3092757" y="5471049"/>
          <a:ext cx="2804160" cy="129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4" imgW="6393240" imgH="2522160" progId="PBrush">
                  <p:embed/>
                </p:oleObj>
              </mc:Choice>
              <mc:Fallback>
                <p:oleObj name="Bitmap Image" r:id="rId14" imgW="6393240" imgH="2522160" progId="PBrush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D8261CE-5DCF-187A-B625-00079E2D1A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92757" y="5471049"/>
                        <a:ext cx="2804160" cy="1299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51A66BAA-5ED8-94C5-A757-A21D169D67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242989"/>
              </p:ext>
            </p:extLst>
          </p:nvPr>
        </p:nvGraphicFramePr>
        <p:xfrm>
          <a:off x="6172200" y="5471049"/>
          <a:ext cx="2971800" cy="129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6" imgW="6400800" imgH="2522160" progId="PBrush">
                  <p:embed/>
                </p:oleObj>
              </mc:Choice>
              <mc:Fallback>
                <p:oleObj name="Bitmap Image" r:id="rId16" imgW="6400800" imgH="2522160" progId="PBrush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45D4A33-40F5-E7D8-BB2A-C692C6907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172200" y="5471049"/>
                        <a:ext cx="2971800" cy="1299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object 12">
            <a:extLst>
              <a:ext uri="{FF2B5EF4-FFF2-40B4-BE49-F238E27FC236}">
                <a16:creationId xmlns:a16="http://schemas.microsoft.com/office/drawing/2014/main" id="{6B47DCC4-0099-0E26-89A3-542FE82F7CD9}"/>
              </a:ext>
            </a:extLst>
          </p:cNvPr>
          <p:cNvGrpSpPr/>
          <p:nvPr/>
        </p:nvGrpSpPr>
        <p:grpSpPr>
          <a:xfrm>
            <a:off x="105262" y="2109724"/>
            <a:ext cx="2929255" cy="1198245"/>
            <a:chOff x="3334511" y="2447544"/>
            <a:chExt cx="2929255" cy="1198245"/>
          </a:xfrm>
        </p:grpSpPr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BCEE9886-D381-D192-ABA4-92A36179193F}"/>
                </a:ext>
              </a:extLst>
            </p:cNvPr>
            <p:cNvSpPr/>
            <p:nvPr/>
          </p:nvSpPr>
          <p:spPr>
            <a:xfrm>
              <a:off x="3343655" y="2456688"/>
              <a:ext cx="2910840" cy="11795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>
              <a:extLst>
                <a:ext uri="{FF2B5EF4-FFF2-40B4-BE49-F238E27FC236}">
                  <a16:creationId xmlns:a16="http://schemas.microsoft.com/office/drawing/2014/main" id="{83FAF1AC-F16A-1815-7941-C9C3711FAED0}"/>
                </a:ext>
              </a:extLst>
            </p:cNvPr>
            <p:cNvSpPr/>
            <p:nvPr/>
          </p:nvSpPr>
          <p:spPr>
            <a:xfrm>
              <a:off x="3339083" y="2452116"/>
              <a:ext cx="2920365" cy="1188720"/>
            </a:xfrm>
            <a:custGeom>
              <a:avLst/>
              <a:gdLst/>
              <a:ahLst/>
              <a:cxnLst/>
              <a:rect l="l" t="t" r="r" b="b"/>
              <a:pathLst>
                <a:path w="2920365" h="1188720">
                  <a:moveTo>
                    <a:pt x="0" y="1188719"/>
                  </a:moveTo>
                  <a:lnTo>
                    <a:pt x="2919984" y="1188719"/>
                  </a:lnTo>
                  <a:lnTo>
                    <a:pt x="2919984" y="0"/>
                  </a:lnTo>
                  <a:lnTo>
                    <a:pt x="0" y="0"/>
                  </a:lnTo>
                  <a:lnTo>
                    <a:pt x="0" y="1188719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B2428965-9597-8D82-3217-A00222D6FC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21" y="-762000"/>
            <a:ext cx="5584204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705" y="1836165"/>
            <a:ext cx="2733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MT"/>
                <a:cs typeface="Arial MT"/>
              </a:rPr>
              <a:t>Other</a:t>
            </a:r>
            <a:r>
              <a:rPr sz="2400" b="0" spc="-45" dirty="0">
                <a:latin typeface="Arial MT"/>
                <a:cs typeface="Arial MT"/>
              </a:rPr>
              <a:t> </a:t>
            </a:r>
            <a:r>
              <a:rPr sz="2400" b="0" spc="-15" dirty="0">
                <a:latin typeface="Arial MT"/>
                <a:cs typeface="Arial MT"/>
              </a:rPr>
              <a:t>local</a:t>
            </a:r>
            <a:r>
              <a:rPr sz="2400" b="0" spc="-105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products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23" name="object 3">
            <a:extLst>
              <a:ext uri="{FF2B5EF4-FFF2-40B4-BE49-F238E27FC236}">
                <a16:creationId xmlns:a16="http://schemas.microsoft.com/office/drawing/2014/main" id="{9F41F7E4-2F4C-A1DD-7B16-34FBC56EE922}"/>
              </a:ext>
            </a:extLst>
          </p:cNvPr>
          <p:cNvGrpSpPr/>
          <p:nvPr/>
        </p:nvGrpSpPr>
        <p:grpSpPr>
          <a:xfrm>
            <a:off x="3376608" y="3834003"/>
            <a:ext cx="2990215" cy="1198245"/>
            <a:chOff x="201168" y="2441448"/>
            <a:chExt cx="2990215" cy="1198245"/>
          </a:xfrm>
        </p:grpSpPr>
        <p:sp>
          <p:nvSpPr>
            <p:cNvPr id="24" name="object 4">
              <a:extLst>
                <a:ext uri="{FF2B5EF4-FFF2-40B4-BE49-F238E27FC236}">
                  <a16:creationId xmlns:a16="http://schemas.microsoft.com/office/drawing/2014/main" id="{D0418239-5135-6B40-D956-6B64B4C83115}"/>
                </a:ext>
              </a:extLst>
            </p:cNvPr>
            <p:cNvSpPr/>
            <p:nvPr/>
          </p:nvSpPr>
          <p:spPr>
            <a:xfrm>
              <a:off x="210312" y="2450592"/>
              <a:ext cx="2971800" cy="11795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CF7373EE-8900-1D8F-3B3F-AC2B54230F8A}"/>
                </a:ext>
              </a:extLst>
            </p:cNvPr>
            <p:cNvSpPr/>
            <p:nvPr/>
          </p:nvSpPr>
          <p:spPr>
            <a:xfrm>
              <a:off x="205740" y="2446020"/>
              <a:ext cx="2981325" cy="1188720"/>
            </a:xfrm>
            <a:custGeom>
              <a:avLst/>
              <a:gdLst/>
              <a:ahLst/>
              <a:cxnLst/>
              <a:rect l="l" t="t" r="r" b="b"/>
              <a:pathLst>
                <a:path w="2981325" h="1188720">
                  <a:moveTo>
                    <a:pt x="0" y="1188719"/>
                  </a:moveTo>
                  <a:lnTo>
                    <a:pt x="2980944" y="1188719"/>
                  </a:lnTo>
                  <a:lnTo>
                    <a:pt x="2980944" y="0"/>
                  </a:lnTo>
                  <a:lnTo>
                    <a:pt x="0" y="0"/>
                  </a:lnTo>
                  <a:lnTo>
                    <a:pt x="0" y="1188719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6">
            <a:extLst>
              <a:ext uri="{FF2B5EF4-FFF2-40B4-BE49-F238E27FC236}">
                <a16:creationId xmlns:a16="http://schemas.microsoft.com/office/drawing/2014/main" id="{7F714148-56A3-FDCF-F275-27439B984431}"/>
              </a:ext>
            </a:extLst>
          </p:cNvPr>
          <p:cNvGrpSpPr/>
          <p:nvPr/>
        </p:nvGrpSpPr>
        <p:grpSpPr>
          <a:xfrm>
            <a:off x="6474203" y="2359152"/>
            <a:ext cx="2679700" cy="1198245"/>
            <a:chOff x="6409944" y="2441448"/>
            <a:chExt cx="2679700" cy="1198245"/>
          </a:xfrm>
        </p:grpSpPr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1A11F5AF-39F8-0596-AAD1-C62C18F4070D}"/>
                </a:ext>
              </a:extLst>
            </p:cNvPr>
            <p:cNvSpPr/>
            <p:nvPr/>
          </p:nvSpPr>
          <p:spPr>
            <a:xfrm>
              <a:off x="6419088" y="2450592"/>
              <a:ext cx="2660904" cy="1179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>
              <a:extLst>
                <a:ext uri="{FF2B5EF4-FFF2-40B4-BE49-F238E27FC236}">
                  <a16:creationId xmlns:a16="http://schemas.microsoft.com/office/drawing/2014/main" id="{6ACED10F-66D5-940E-7DE5-C2AD3E842148}"/>
                </a:ext>
              </a:extLst>
            </p:cNvPr>
            <p:cNvSpPr/>
            <p:nvPr/>
          </p:nvSpPr>
          <p:spPr>
            <a:xfrm>
              <a:off x="6414516" y="2446020"/>
              <a:ext cx="2670175" cy="1188720"/>
            </a:xfrm>
            <a:custGeom>
              <a:avLst/>
              <a:gdLst/>
              <a:ahLst/>
              <a:cxnLst/>
              <a:rect l="l" t="t" r="r" b="b"/>
              <a:pathLst>
                <a:path w="2670175" h="1188720">
                  <a:moveTo>
                    <a:pt x="0" y="1188719"/>
                  </a:moveTo>
                  <a:lnTo>
                    <a:pt x="2670047" y="1188719"/>
                  </a:lnTo>
                  <a:lnTo>
                    <a:pt x="2670047" y="0"/>
                  </a:lnTo>
                  <a:lnTo>
                    <a:pt x="0" y="0"/>
                  </a:lnTo>
                  <a:lnTo>
                    <a:pt x="0" y="1188719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9">
            <a:extLst>
              <a:ext uri="{FF2B5EF4-FFF2-40B4-BE49-F238E27FC236}">
                <a16:creationId xmlns:a16="http://schemas.microsoft.com/office/drawing/2014/main" id="{62D4FE3B-82CB-B555-8508-13DAFEFCA25E}"/>
              </a:ext>
            </a:extLst>
          </p:cNvPr>
          <p:cNvSpPr/>
          <p:nvPr/>
        </p:nvSpPr>
        <p:spPr>
          <a:xfrm>
            <a:off x="305050" y="3852671"/>
            <a:ext cx="2901683" cy="1161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9637AD5B-D563-9576-378E-154BCDDA0495}"/>
              </a:ext>
            </a:extLst>
          </p:cNvPr>
          <p:cNvSpPr/>
          <p:nvPr/>
        </p:nvSpPr>
        <p:spPr>
          <a:xfrm>
            <a:off x="290202" y="2415875"/>
            <a:ext cx="2923031" cy="11310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15">
            <a:extLst>
              <a:ext uri="{FF2B5EF4-FFF2-40B4-BE49-F238E27FC236}">
                <a16:creationId xmlns:a16="http://schemas.microsoft.com/office/drawing/2014/main" id="{6F209C24-E81F-4A1A-3C31-E5A2FAA82229}"/>
              </a:ext>
            </a:extLst>
          </p:cNvPr>
          <p:cNvGrpSpPr/>
          <p:nvPr/>
        </p:nvGrpSpPr>
        <p:grpSpPr>
          <a:xfrm>
            <a:off x="6532126" y="3877056"/>
            <a:ext cx="2478405" cy="1164590"/>
            <a:chOff x="6492240" y="3950208"/>
            <a:chExt cx="2478405" cy="1164590"/>
          </a:xfrm>
        </p:grpSpPr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CC560BBA-199B-9EFF-11E8-A1958DEB2A54}"/>
                </a:ext>
              </a:extLst>
            </p:cNvPr>
            <p:cNvSpPr/>
            <p:nvPr/>
          </p:nvSpPr>
          <p:spPr>
            <a:xfrm>
              <a:off x="6501384" y="3959352"/>
              <a:ext cx="2459736" cy="11460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BDB0700E-CBA4-E933-ADDC-9153881AFA43}"/>
                </a:ext>
              </a:extLst>
            </p:cNvPr>
            <p:cNvSpPr/>
            <p:nvPr/>
          </p:nvSpPr>
          <p:spPr>
            <a:xfrm>
              <a:off x="6496812" y="3954780"/>
              <a:ext cx="2468880" cy="1155700"/>
            </a:xfrm>
            <a:custGeom>
              <a:avLst/>
              <a:gdLst/>
              <a:ahLst/>
              <a:cxnLst/>
              <a:rect l="l" t="t" r="r" b="b"/>
              <a:pathLst>
                <a:path w="2468879" h="1155700">
                  <a:moveTo>
                    <a:pt x="0" y="1155191"/>
                  </a:moveTo>
                  <a:lnTo>
                    <a:pt x="2468880" y="1155191"/>
                  </a:lnTo>
                  <a:lnTo>
                    <a:pt x="2468880" y="0"/>
                  </a:lnTo>
                  <a:lnTo>
                    <a:pt x="0" y="0"/>
                  </a:lnTo>
                  <a:lnTo>
                    <a:pt x="0" y="1155191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18">
            <a:extLst>
              <a:ext uri="{FF2B5EF4-FFF2-40B4-BE49-F238E27FC236}">
                <a16:creationId xmlns:a16="http://schemas.microsoft.com/office/drawing/2014/main" id="{047D36F4-9599-8F99-F2AB-45FA01728F11}"/>
              </a:ext>
            </a:extLst>
          </p:cNvPr>
          <p:cNvGrpSpPr/>
          <p:nvPr/>
        </p:nvGrpSpPr>
        <p:grpSpPr>
          <a:xfrm>
            <a:off x="295906" y="5401056"/>
            <a:ext cx="2978150" cy="1222375"/>
            <a:chOff x="231647" y="5483352"/>
            <a:chExt cx="2978150" cy="1222375"/>
          </a:xfrm>
        </p:grpSpPr>
        <p:sp>
          <p:nvSpPr>
            <p:cNvPr id="35" name="object 19">
              <a:extLst>
                <a:ext uri="{FF2B5EF4-FFF2-40B4-BE49-F238E27FC236}">
                  <a16:creationId xmlns:a16="http://schemas.microsoft.com/office/drawing/2014/main" id="{C25E8F2F-B2E4-3B1F-2A55-21AF7D8082A5}"/>
                </a:ext>
              </a:extLst>
            </p:cNvPr>
            <p:cNvSpPr/>
            <p:nvPr/>
          </p:nvSpPr>
          <p:spPr>
            <a:xfrm>
              <a:off x="240791" y="5492496"/>
              <a:ext cx="2959608" cy="12039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0">
              <a:extLst>
                <a:ext uri="{FF2B5EF4-FFF2-40B4-BE49-F238E27FC236}">
                  <a16:creationId xmlns:a16="http://schemas.microsoft.com/office/drawing/2014/main" id="{7E8B693F-BDC9-7A85-F365-0E8A718137EA}"/>
                </a:ext>
              </a:extLst>
            </p:cNvPr>
            <p:cNvSpPr/>
            <p:nvPr/>
          </p:nvSpPr>
          <p:spPr>
            <a:xfrm>
              <a:off x="236219" y="5487924"/>
              <a:ext cx="2969260" cy="1213485"/>
            </a:xfrm>
            <a:custGeom>
              <a:avLst/>
              <a:gdLst/>
              <a:ahLst/>
              <a:cxnLst/>
              <a:rect l="l" t="t" r="r" b="b"/>
              <a:pathLst>
                <a:path w="2969260" h="1213484">
                  <a:moveTo>
                    <a:pt x="0" y="1213104"/>
                  </a:moveTo>
                  <a:lnTo>
                    <a:pt x="2968752" y="1213104"/>
                  </a:lnTo>
                  <a:lnTo>
                    <a:pt x="2968752" y="0"/>
                  </a:lnTo>
                  <a:lnTo>
                    <a:pt x="0" y="0"/>
                  </a:lnTo>
                  <a:lnTo>
                    <a:pt x="0" y="1213104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21">
            <a:extLst>
              <a:ext uri="{FF2B5EF4-FFF2-40B4-BE49-F238E27FC236}">
                <a16:creationId xmlns:a16="http://schemas.microsoft.com/office/drawing/2014/main" id="{B045620D-3EA6-E907-A01B-22C661EED1B4}"/>
              </a:ext>
            </a:extLst>
          </p:cNvPr>
          <p:cNvSpPr/>
          <p:nvPr/>
        </p:nvSpPr>
        <p:spPr>
          <a:xfrm>
            <a:off x="3407914" y="5410200"/>
            <a:ext cx="2947416" cy="11916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2">
            <a:extLst>
              <a:ext uri="{FF2B5EF4-FFF2-40B4-BE49-F238E27FC236}">
                <a16:creationId xmlns:a16="http://schemas.microsoft.com/office/drawing/2014/main" id="{D49A9667-8DDB-78CB-96D0-A69FF0E14A5D}"/>
              </a:ext>
            </a:extLst>
          </p:cNvPr>
          <p:cNvSpPr/>
          <p:nvPr/>
        </p:nvSpPr>
        <p:spPr>
          <a:xfrm>
            <a:off x="6483347" y="5410200"/>
            <a:ext cx="2542032" cy="1188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79A095D4-A3CD-5607-FF49-C83F9876B3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945362"/>
              </p:ext>
            </p:extLst>
          </p:nvPr>
        </p:nvGraphicFramePr>
        <p:xfrm>
          <a:off x="3299071" y="2372142"/>
          <a:ext cx="2981325" cy="118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6385680" imgH="2529720" progId="PBrush">
                  <p:embed/>
                </p:oleObj>
              </mc:Choice>
              <mc:Fallback>
                <p:oleObj name="Bitmap Image" r:id="rId10" imgW="6385680" imgH="2529720" progId="PBrush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311AC87-F96F-F06B-7AEE-C220D5EBCF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99071" y="2372142"/>
                        <a:ext cx="2981325" cy="1181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271C1118-8ECC-DEFC-38CC-CA07A2B1E8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54" y="-685800"/>
            <a:ext cx="558420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41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47768-4CD8-840B-8B3A-0DEE08CE82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9" y="2505963"/>
            <a:ext cx="3356507" cy="36778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53D4EF-6C47-634C-C47E-A1BEA9762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26612"/>
            <a:ext cx="5168800" cy="3876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4D1816-E7EF-4805-82A3-40812B0D4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8" y="-770637"/>
            <a:ext cx="558420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98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4C278D-7846-3869-8B28-048A83384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0" y="2362200"/>
            <a:ext cx="3998800" cy="399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2FC862-FE15-94C8-5688-94EF589CA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27325"/>
            <a:ext cx="4657600" cy="349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84E125-8FDD-0BFC-18D7-63623CCE9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8" y="-609600"/>
            <a:ext cx="558420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64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DB231F-141B-A3B5-E6B3-1D4B716B6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5" y="2133600"/>
            <a:ext cx="4536381" cy="4536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4E041A-54E8-46B1-78AC-95CD00786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2847546" cy="5057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C9C23F-F7B5-B9A8-DC35-9468C318C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8" y="-441884"/>
            <a:ext cx="558420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0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3150869"/>
            <a:ext cx="6678295" cy="1747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95"/>
              </a:spcBef>
              <a:buChar char="-"/>
              <a:tabLst>
                <a:tab pos="278130" algn="l"/>
              </a:tabLst>
            </a:pPr>
            <a:r>
              <a:rPr sz="4000" spc="-315" dirty="0">
                <a:solidFill>
                  <a:srgbClr val="001F5F"/>
                </a:solidFill>
                <a:latin typeface="Trebuchet MS"/>
                <a:cs typeface="Trebuchet MS"/>
              </a:rPr>
              <a:t>V</a:t>
            </a:r>
            <a:r>
              <a:rPr sz="4000" spc="-250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4000" spc="-24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4000" spc="-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4000" spc="-4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4000" spc="-130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4000" spc="-13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4000" spc="-5" dirty="0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z="4000" spc="-2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4000" spc="-155" dirty="0">
                <a:solidFill>
                  <a:srgbClr val="001F5F"/>
                </a:solidFill>
                <a:latin typeface="Trebuchet MS"/>
                <a:cs typeface="Trebuchet MS"/>
              </a:rPr>
              <a:t>Ma</a:t>
            </a:r>
            <a:r>
              <a:rPr sz="4000" spc="-16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4000" spc="-155" dirty="0">
                <a:solidFill>
                  <a:srgbClr val="001F5F"/>
                </a:solidFill>
                <a:latin typeface="Trebuchet MS"/>
                <a:cs typeface="Trebuchet MS"/>
              </a:rPr>
              <a:t>k</a:t>
            </a:r>
            <a:r>
              <a:rPr sz="4000" spc="-14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4000" spc="114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4000" spc="-22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4000" spc="-225" dirty="0">
                <a:solidFill>
                  <a:srgbClr val="001F5F"/>
                </a:solidFill>
                <a:latin typeface="Trebuchet MS"/>
                <a:cs typeface="Trebuchet MS"/>
              </a:rPr>
              <a:t>v</a:t>
            </a:r>
            <a:r>
              <a:rPr sz="4000" spc="-22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4000" spc="-229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4000" spc="-225" dirty="0">
                <a:solidFill>
                  <a:srgbClr val="001F5F"/>
                </a:solidFill>
                <a:latin typeface="Trebuchet MS"/>
                <a:cs typeface="Trebuchet MS"/>
              </a:rPr>
              <a:t>vi</a:t>
            </a:r>
            <a:r>
              <a:rPr sz="4000" spc="-22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4000" spc="-5" dirty="0">
                <a:solidFill>
                  <a:srgbClr val="001F5F"/>
                </a:solidFill>
                <a:latin typeface="Trebuchet MS"/>
                <a:cs typeface="Trebuchet MS"/>
              </a:rPr>
              <a:t>w</a:t>
            </a:r>
            <a:endParaRPr sz="4000">
              <a:latin typeface="Trebuchet MS"/>
              <a:cs typeface="Trebuchet MS"/>
            </a:endParaRPr>
          </a:p>
          <a:p>
            <a:pPr marL="277495" indent="-265430">
              <a:lnSpc>
                <a:spcPct val="100000"/>
              </a:lnSpc>
              <a:spcBef>
                <a:spcPts val="3960"/>
              </a:spcBef>
              <a:buChar char="-"/>
              <a:tabLst>
                <a:tab pos="278130" algn="l"/>
              </a:tabLst>
            </a:pPr>
            <a:r>
              <a:rPr sz="4000" spc="-16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4000" spc="-160" dirty="0">
                <a:solidFill>
                  <a:srgbClr val="001F5F"/>
                </a:solidFill>
                <a:latin typeface="Trebuchet MS"/>
                <a:cs typeface="Trebuchet MS"/>
              </a:rPr>
              <a:t>P</a:t>
            </a:r>
            <a:r>
              <a:rPr sz="4000" spc="-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4000" spc="-5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4000" spc="-315" dirty="0">
                <a:solidFill>
                  <a:srgbClr val="001F5F"/>
                </a:solidFill>
                <a:latin typeface="Trebuchet MS"/>
                <a:cs typeface="Trebuchet MS"/>
              </a:rPr>
              <a:t>V</a:t>
            </a:r>
            <a:r>
              <a:rPr sz="4000" spc="-250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4000" spc="-24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4000" spc="-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4000" spc="-6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4000" spc="-14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4000" spc="-15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4000" spc="-5" dirty="0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z="4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4000" spc="-145" dirty="0">
                <a:solidFill>
                  <a:srgbClr val="001F5F"/>
                </a:solidFill>
                <a:latin typeface="Trebuchet MS"/>
                <a:cs typeface="Trebuchet MS"/>
              </a:rPr>
              <a:t>b</a:t>
            </a:r>
            <a:r>
              <a:rPr sz="4000" spc="-150" dirty="0">
                <a:solidFill>
                  <a:srgbClr val="001F5F"/>
                </a:solidFill>
                <a:latin typeface="Trebuchet MS"/>
                <a:cs typeface="Trebuchet MS"/>
              </a:rPr>
              <a:t>usin</a:t>
            </a:r>
            <a:r>
              <a:rPr sz="4000" spc="-14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4000" spc="-150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4000" spc="-5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4000" spc="-6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4000" spc="-22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4000" spc="-225" dirty="0">
                <a:solidFill>
                  <a:srgbClr val="001F5F"/>
                </a:solidFill>
                <a:latin typeface="Trebuchet MS"/>
                <a:cs typeface="Trebuchet MS"/>
              </a:rPr>
              <a:t>v</a:t>
            </a:r>
            <a:r>
              <a:rPr sz="4000" spc="-22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4000" spc="-229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4000" spc="-225" dirty="0">
                <a:solidFill>
                  <a:srgbClr val="001F5F"/>
                </a:solidFill>
                <a:latin typeface="Trebuchet MS"/>
                <a:cs typeface="Trebuchet MS"/>
              </a:rPr>
              <a:t>vi</a:t>
            </a:r>
            <a:r>
              <a:rPr sz="4000" spc="-22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4000" spc="-5" dirty="0">
                <a:solidFill>
                  <a:srgbClr val="001F5F"/>
                </a:solidFill>
                <a:latin typeface="Trebuchet MS"/>
                <a:cs typeface="Trebuchet MS"/>
              </a:rPr>
              <a:t>w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EBC6E-C1C3-A8D7-BDBE-63B6B2C95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8" y="-441884"/>
            <a:ext cx="5584204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A188BF2-0DCE-C686-1FB2-11FFCABCA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92689"/>
              </p:ext>
            </p:extLst>
          </p:nvPr>
        </p:nvGraphicFramePr>
        <p:xfrm>
          <a:off x="0" y="1579752"/>
          <a:ext cx="9144000" cy="5395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74378864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74972215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61037798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0644595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87208653"/>
                    </a:ext>
                  </a:extLst>
                </a:gridCol>
                <a:gridCol w="1126192">
                  <a:extLst>
                    <a:ext uri="{9D8B030D-6E8A-4147-A177-3AD203B41FA5}">
                      <a16:colId xmlns:a16="http://schemas.microsoft.com/office/drawing/2014/main" val="181583334"/>
                    </a:ext>
                  </a:extLst>
                </a:gridCol>
                <a:gridCol w="1064119">
                  <a:extLst>
                    <a:ext uri="{9D8B030D-6E8A-4147-A177-3AD203B41FA5}">
                      <a16:colId xmlns:a16="http://schemas.microsoft.com/office/drawing/2014/main" val="1396807825"/>
                    </a:ext>
                  </a:extLst>
                </a:gridCol>
                <a:gridCol w="705289">
                  <a:extLst>
                    <a:ext uri="{9D8B030D-6E8A-4147-A177-3AD203B41FA5}">
                      <a16:colId xmlns:a16="http://schemas.microsoft.com/office/drawing/2014/main" val="911962312"/>
                    </a:ext>
                  </a:extLst>
                </a:gridCol>
              </a:tblGrid>
              <a:tr h="527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Product name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Molecular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Dosage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Form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Visa Number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Manufacturer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Origin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496352488"/>
                  </a:ext>
                </a:extLst>
              </a:tr>
              <a:tr h="794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Albuman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Albumin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20%, 50ml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Infusion for Injection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QLSP-0631-13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Sanquin Plasma Products B.V.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Netherlands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522253027"/>
                  </a:ext>
                </a:extLst>
              </a:tr>
              <a:tr h="10550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Hepagold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Acid amin for hepatic insufficiency 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(4,5g + 5,5g + 3,05g + 0,5g + 0,5g + 2,25g + 0,33g + 4,2g + 3,85g + 3,0g + 1,2g + 4g + 2,5g + 4,5g + 0,07g)/500ml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Infusion for Injection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VN-21298-18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JW Life Science Corporation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Korea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3910927073"/>
                  </a:ext>
                </a:extLst>
              </a:tr>
              <a:tr h="1318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(2,25g + 2,75g + 1,525g + 0,25g + 0,25g + 1,125g + 0,165g + 2,1g + 1,925g + 1,5g + 0,6g + 2g + 1,25g + 2,25g + 0,035g)/250ml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VN-21298-18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000425"/>
                  </a:ext>
                </a:extLst>
              </a:tr>
              <a:tr h="527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Nephgold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Acid amin fot renal insufficiency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5,4% 250ml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Infusion for Injection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VN-21299-18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JW Life Science Corporation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Korea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1559308158"/>
                  </a:ext>
                </a:extLst>
              </a:tr>
              <a:tr h="5275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JW </a:t>
                      </a:r>
                      <a:r>
                        <a:rPr lang="en-US" sz="1400" b="1" u="none" strike="noStrike" dirty="0" err="1">
                          <a:effectLst/>
                        </a:rPr>
                        <a:t>Amigold</a:t>
                      </a:r>
                      <a:r>
                        <a:rPr lang="en-US" sz="1400" b="1" u="none" strike="noStrike" dirty="0">
                          <a:effectLst/>
                        </a:rPr>
                        <a:t> 8,5% Injection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Acid amin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8,5% 250ml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Infusion for Injection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VN-18673-15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JW Life Science Corporation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Korea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2722788478"/>
                  </a:ext>
                </a:extLst>
              </a:tr>
              <a:tr h="527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8,5% 500ml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VN-18341-14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625376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840C8B35-4BCE-B25D-1A31-1AF033D05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8" y="-826199"/>
            <a:ext cx="558420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15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816CA24-4EB1-3538-CA51-6F0869FA4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30251"/>
              </p:ext>
            </p:extLst>
          </p:nvPr>
        </p:nvGraphicFramePr>
        <p:xfrm>
          <a:off x="0" y="1557527"/>
          <a:ext cx="9144000" cy="5593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9446230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8418043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8486836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18493807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83132535"/>
                    </a:ext>
                  </a:extLst>
                </a:gridCol>
                <a:gridCol w="973792">
                  <a:extLst>
                    <a:ext uri="{9D8B030D-6E8A-4147-A177-3AD203B41FA5}">
                      <a16:colId xmlns:a16="http://schemas.microsoft.com/office/drawing/2014/main" val="956907814"/>
                    </a:ext>
                  </a:extLst>
                </a:gridCol>
                <a:gridCol w="1064119">
                  <a:extLst>
                    <a:ext uri="{9D8B030D-6E8A-4147-A177-3AD203B41FA5}">
                      <a16:colId xmlns:a16="http://schemas.microsoft.com/office/drawing/2014/main" val="2984366109"/>
                    </a:ext>
                  </a:extLst>
                </a:gridCol>
                <a:gridCol w="705289">
                  <a:extLst>
                    <a:ext uri="{9D8B030D-6E8A-4147-A177-3AD203B41FA5}">
                      <a16:colId xmlns:a16="http://schemas.microsoft.com/office/drawing/2014/main" val="384094373"/>
                    </a:ext>
                  </a:extLst>
                </a:gridCol>
              </a:tblGrid>
              <a:tr h="399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Product name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Molecular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Dosage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Form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Visa Number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Manufacturer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Origin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1389139477"/>
                  </a:ext>
                </a:extLst>
              </a:tr>
              <a:tr h="7984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Amigold</a:t>
                      </a:r>
                      <a:r>
                        <a:rPr lang="en-US" sz="1400" b="1" u="none" strike="noStrike" dirty="0">
                          <a:effectLst/>
                        </a:rPr>
                        <a:t> 10%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Acid amin 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(3,45g + 4,55g + 5,1g + 2,65g + 2,8g + 2g + 0,75g + 3,3g + 3,55g + 4,75g + 1,4g + 5,6g + 2,95g + 7g + 0,12g)/500ml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Infusion for Injection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VN-22918-21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JW Life Science Corporation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Korea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172089521"/>
                  </a:ext>
                </a:extLst>
              </a:tr>
              <a:tr h="998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(1,725g + 2,275g + 2,55g + 1,325g + 1,4g + 1g + 0,375g + 1,65g + 1,775g + 2,375g + 0,7g + 2,8g + 1,475g + 3,5g + 0,06g)/250ml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VN-22917-21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85675"/>
                  </a:ext>
                </a:extLst>
              </a:tr>
              <a:tr h="399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Combilipid</a:t>
                      </a:r>
                      <a:r>
                        <a:rPr lang="en-US" sz="1400" b="1" u="none" strike="noStrike" dirty="0">
                          <a:effectLst/>
                        </a:rPr>
                        <a:t> MCT Peri Injection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Acid amin + glucose + lipid (*)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(8% 150ml + 16% 150ml+ 20% 75ml)/ Túi 375ml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Infusion for Injection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VN-21297-18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JW Life Science Corporation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Korea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1624991488"/>
                  </a:ext>
                </a:extLst>
              </a:tr>
              <a:tr h="39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(8% 500ml + 16% 500ml + 20% 250ml)/ Túi 1250ml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VN-21297-18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249526"/>
                  </a:ext>
                </a:extLst>
              </a:tr>
              <a:tr h="39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(8% 750ml + 16% 750ml + 20% 375ml)/ Túi 1875ml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VN-21297-18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772546"/>
                  </a:ext>
                </a:extLst>
              </a:tr>
              <a:tr h="3992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Combilipid</a:t>
                      </a:r>
                      <a:r>
                        <a:rPr lang="en-US" sz="1400" b="1" u="none" strike="noStrike" dirty="0">
                          <a:effectLst/>
                        </a:rPr>
                        <a:t> Peri Injection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Acid amin + glucose + lipid (*)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(11.3% 80ml + 11% 236ml +  20% 68ml)/ Túi 384ml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Infusion for Injection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VN-20531-17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JW Life Science Corporation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Korea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1961645472"/>
                  </a:ext>
                </a:extLst>
              </a:tr>
              <a:tr h="39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(11.3% 217ml + 11% 639ml +  20% 184ml)/ Túi 1040ml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VN-20531-17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908586"/>
                  </a:ext>
                </a:extLst>
              </a:tr>
              <a:tr h="553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(11.3% 300ml + 11.0% 885ml +  20.0% 255ml)/ Túi 1440ml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VN-20531-17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630443"/>
                  </a:ext>
                </a:extLst>
              </a:tr>
              <a:tr h="554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(11.3% 400ml + 11.0% 1180ml +  20.0% 340ml)/ Túi 1920ml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VN-20531-17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38131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71FCDD8-5AB7-F9AA-1396-3DF33C372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8" y="-838200"/>
            <a:ext cx="558420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49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E05892-F07B-DB2D-304B-A691631A4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663462"/>
              </p:ext>
            </p:extLst>
          </p:nvPr>
        </p:nvGraphicFramePr>
        <p:xfrm>
          <a:off x="-2" y="1557527"/>
          <a:ext cx="9143999" cy="5300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497">
                  <a:extLst>
                    <a:ext uri="{9D8B030D-6E8A-4147-A177-3AD203B41FA5}">
                      <a16:colId xmlns:a16="http://schemas.microsoft.com/office/drawing/2014/main" val="2740708379"/>
                    </a:ext>
                  </a:extLst>
                </a:gridCol>
                <a:gridCol w="1272105">
                  <a:extLst>
                    <a:ext uri="{9D8B030D-6E8A-4147-A177-3AD203B41FA5}">
                      <a16:colId xmlns:a16="http://schemas.microsoft.com/office/drawing/2014/main" val="209213325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737167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5517734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5724921"/>
                    </a:ext>
                  </a:extLst>
                </a:gridCol>
                <a:gridCol w="1118245">
                  <a:extLst>
                    <a:ext uri="{9D8B030D-6E8A-4147-A177-3AD203B41FA5}">
                      <a16:colId xmlns:a16="http://schemas.microsoft.com/office/drawing/2014/main" val="2800793656"/>
                    </a:ext>
                  </a:extLst>
                </a:gridCol>
                <a:gridCol w="1252203">
                  <a:extLst>
                    <a:ext uri="{9D8B030D-6E8A-4147-A177-3AD203B41FA5}">
                      <a16:colId xmlns:a16="http://schemas.microsoft.com/office/drawing/2014/main" val="4008492525"/>
                    </a:ext>
                  </a:extLst>
                </a:gridCol>
                <a:gridCol w="829949">
                  <a:extLst>
                    <a:ext uri="{9D8B030D-6E8A-4147-A177-3AD203B41FA5}">
                      <a16:colId xmlns:a16="http://schemas.microsoft.com/office/drawing/2014/main" val="3384922541"/>
                    </a:ext>
                  </a:extLst>
                </a:gridCol>
              </a:tblGrid>
              <a:tr h="4524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Product name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Molecular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Dosage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Form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Visa Number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Manufacturer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Origin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0805601"/>
                  </a:ext>
                </a:extLst>
              </a:tr>
              <a:tr h="678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Paringold</a:t>
                      </a:r>
                      <a:r>
                        <a:rPr lang="en-US" sz="1400" b="1" u="none" strike="noStrike" dirty="0">
                          <a:effectLst/>
                        </a:rPr>
                        <a:t> Injection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Heparin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25000IU/5ml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Solution for Injection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QLSP-1064-17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JW Pharmaceutical Corporation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Korea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2721173"/>
                  </a:ext>
                </a:extLst>
              </a:tr>
              <a:tr h="7711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Prolufo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Alfuzosin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10mg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Delayed-release tablets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VN-23223-22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Gracure Pharmaceuticals Ltd.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India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832310"/>
                  </a:ext>
                </a:extLst>
              </a:tr>
              <a:tr h="678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Stavacor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Pravastatin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20mg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Hard Capsules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VD-30152-18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HERA Biopharmaceutical Co.Ltd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Vietnam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6678915"/>
                  </a:ext>
                </a:extLst>
              </a:tr>
              <a:tr h="681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Rabizol</a:t>
                      </a:r>
                      <a:r>
                        <a:rPr lang="en-US" sz="1400" b="1" u="none" strike="noStrike" dirty="0">
                          <a:effectLst/>
                        </a:rPr>
                        <a:t> 20 tablet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Rabeprazol natri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20mg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Delayed-release tablets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VN-21820-19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The Acme Laboratories Ltd.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Bangladesh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305629"/>
                  </a:ext>
                </a:extLst>
              </a:tr>
              <a:tr h="681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Finiod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Finasterid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5mg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Film-coated Tablet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VN-20786-17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JW Pharmaceutical Corporation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Korea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4213958"/>
                  </a:ext>
                </a:extLst>
              </a:tr>
              <a:tr h="678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Mynolate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Mycophenolat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250mg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Hard Capsules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VD-35322-21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HERA Biopharmaceutical Co.Ltd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Vietnam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3536752"/>
                  </a:ext>
                </a:extLst>
              </a:tr>
              <a:tr h="678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Neso 500mg/20mg Tablet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Naproxen + Esomeprazol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500mg/20mg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Delayed-release tablets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VN-22492-20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Aristopharma Ltd.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Bangladesh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1675616"/>
                  </a:ext>
                </a:extLst>
              </a:tr>
            </a:tbl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1F8DD2FE-2B85-4A0F-A347-F8355D01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586" y="4981575"/>
            <a:ext cx="930517" cy="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96E3E75-7CD5-49EA-A16C-7E1F39D1E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586" y="4981575"/>
            <a:ext cx="930517" cy="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BC1D585-69EB-49C0-B19F-9CBCB6C05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586" y="4981575"/>
            <a:ext cx="930517" cy="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37D1D4D-7D5A-4BFB-9B07-C6017CB33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586" y="4981575"/>
            <a:ext cx="930517" cy="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BF53C7B-D408-4C3C-88D9-E2307E50D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586" y="4981575"/>
            <a:ext cx="930517" cy="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28E666D-8C23-4034-978C-A5682B330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586" y="4981575"/>
            <a:ext cx="930517" cy="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D3A23BC-0874-4675-B379-247E89B93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673" y="4981575"/>
            <a:ext cx="930517" cy="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63392E56-4BD2-4F31-A678-8ED8790CD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673" y="4981575"/>
            <a:ext cx="930517" cy="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762198C1-7BD2-4953-BAA5-49FBB3D87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673" y="4981575"/>
            <a:ext cx="930517" cy="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A8A2D59A-71AA-4947-BAE6-6FF337793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673" y="4981575"/>
            <a:ext cx="930517" cy="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D8489099-4F6F-44D2-B684-FFA200D24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673" y="4981575"/>
            <a:ext cx="930517" cy="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1B5481A8-497B-4DD9-B78F-D893175B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673" y="4981575"/>
            <a:ext cx="930517" cy="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8F2527-6D87-18A5-D24A-0D9A796E5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5" y="-762000"/>
            <a:ext cx="558420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94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3275" y="2699766"/>
            <a:ext cx="15671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Foreign </a:t>
            </a:r>
            <a:r>
              <a:rPr sz="2800" dirty="0"/>
              <a:t> </a:t>
            </a:r>
            <a:r>
              <a:rPr sz="2800" spc="-5" dirty="0"/>
              <a:t>par</a:t>
            </a:r>
            <a:r>
              <a:rPr sz="2800" dirty="0"/>
              <a:t>t</a:t>
            </a:r>
            <a:r>
              <a:rPr sz="2800" spc="-5" dirty="0"/>
              <a:t>ner</a:t>
            </a:r>
            <a:r>
              <a:rPr sz="2800" dirty="0"/>
              <a:t>s</a:t>
            </a:r>
            <a:r>
              <a:rPr sz="2800" spc="-5" dirty="0"/>
              <a:t>: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" y="3517391"/>
            <a:ext cx="1807464" cy="6614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6064" y="2365248"/>
            <a:ext cx="2453640" cy="11155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1171" y="3525011"/>
            <a:ext cx="1799844" cy="92280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0360" y="5102352"/>
            <a:ext cx="1941576" cy="14691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5987" y="5164835"/>
            <a:ext cx="1635252" cy="11765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85332" y="5644896"/>
            <a:ext cx="1938527" cy="6141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17464" y="4078223"/>
            <a:ext cx="3258312" cy="972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F69939-B10B-C012-1CB0-8288776EAA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8" y="-441884"/>
            <a:ext cx="5584204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68" y="1264742"/>
            <a:ext cx="15671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Local </a:t>
            </a:r>
            <a:r>
              <a:rPr sz="2800" dirty="0"/>
              <a:t> </a:t>
            </a:r>
            <a:r>
              <a:rPr sz="2800" spc="-5" dirty="0"/>
              <a:t>par</a:t>
            </a:r>
            <a:r>
              <a:rPr sz="2800" dirty="0"/>
              <a:t>t</a:t>
            </a:r>
            <a:r>
              <a:rPr sz="2800" spc="-5" dirty="0"/>
              <a:t>ner</a:t>
            </a:r>
            <a:r>
              <a:rPr sz="2800" dirty="0"/>
              <a:t>s</a:t>
            </a:r>
            <a:r>
              <a:rPr sz="2800" spc="-5" dirty="0"/>
              <a:t>: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127" y="2164079"/>
            <a:ext cx="2721864" cy="7879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2996" y="2255520"/>
            <a:ext cx="2734055" cy="6659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3111" y="1877567"/>
            <a:ext cx="1423415" cy="16459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03320" y="4113276"/>
            <a:ext cx="1905000" cy="6187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61047" y="3599688"/>
            <a:ext cx="1143000" cy="11125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9431" y="3403091"/>
            <a:ext cx="1223771" cy="14447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8640" y="5041391"/>
            <a:ext cx="1816608" cy="181660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99103" y="5202935"/>
            <a:ext cx="2109216" cy="13959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67855" y="5519928"/>
            <a:ext cx="2156459" cy="1162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6A6473-19CC-0BE6-6DC7-9F1B119303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09" y="-773431"/>
            <a:ext cx="5584204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315" y="63500"/>
            <a:ext cx="19323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285" dirty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sz="4400" b="0" spc="-290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sz="4400" b="0" spc="-285" dirty="0">
                <a:solidFill>
                  <a:srgbClr val="000000"/>
                </a:solidFill>
                <a:latin typeface="Trebuchet MS"/>
                <a:cs typeface="Trebuchet MS"/>
              </a:rPr>
              <a:t>nt</a:t>
            </a:r>
            <a:r>
              <a:rPr sz="4400" b="0" spc="-290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4400" b="0" spc="-285" dirty="0">
                <a:solidFill>
                  <a:srgbClr val="000000"/>
                </a:solidFill>
                <a:latin typeface="Trebuchet MS"/>
                <a:cs typeface="Trebuchet MS"/>
              </a:rPr>
              <a:t>ct</a:t>
            </a:r>
            <a:r>
              <a:rPr sz="4400" b="0" dirty="0">
                <a:solidFill>
                  <a:srgbClr val="000000"/>
                </a:solidFill>
                <a:latin typeface="Trebuchet MS"/>
                <a:cs typeface="Trebuchet MS"/>
              </a:rPr>
              <a:t>: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315" y="972058"/>
            <a:ext cx="5720080" cy="5122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298825"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1600" spc="-15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.</a:t>
            </a:r>
            <a:r>
              <a:rPr sz="1600" spc="-1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Ngu</a:t>
            </a:r>
            <a:r>
              <a:rPr sz="1600" spc="-25" dirty="0">
                <a:solidFill>
                  <a:srgbClr val="001F5F"/>
                </a:solidFill>
                <a:latin typeface="Arial MT"/>
                <a:cs typeface="Arial MT"/>
              </a:rPr>
              <a:t>y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16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The</a:t>
            </a:r>
            <a:r>
              <a:rPr sz="1600" spc="-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Anh</a:t>
            </a:r>
            <a:r>
              <a:rPr sz="1600" spc="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60" dirty="0">
                <a:solidFill>
                  <a:srgbClr val="001F5F"/>
                </a:solidFill>
                <a:latin typeface="Arial MT"/>
                <a:cs typeface="Arial MT"/>
              </a:rPr>
              <a:t>(</a:t>
            </a:r>
            <a:r>
              <a:rPr sz="1600" spc="-5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1600" spc="-14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.  Anh) –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 MT"/>
                <a:cs typeface="Arial MT"/>
              </a:rPr>
              <a:t>President 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&amp; CEO - </a:t>
            </a:r>
            <a:r>
              <a:rPr sz="1600" spc="-4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API </a:t>
            </a:r>
            <a:r>
              <a:rPr sz="1600" spc="-10" dirty="0">
                <a:solidFill>
                  <a:srgbClr val="001F5F"/>
                </a:solidFill>
                <a:latin typeface="Arial MT"/>
                <a:cs typeface="Arial MT"/>
              </a:rPr>
              <a:t>Viet 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Nam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 MT"/>
                <a:cs typeface="Arial MT"/>
              </a:rPr>
              <a:t>President </a:t>
            </a:r>
            <a:r>
              <a:rPr sz="1600" spc="-10" dirty="0">
                <a:solidFill>
                  <a:srgbClr val="001F5F"/>
                </a:solidFill>
                <a:latin typeface="Arial MT"/>
                <a:cs typeface="Arial MT"/>
              </a:rPr>
              <a:t>of </a:t>
            </a:r>
            <a:r>
              <a:rPr sz="1600" spc="-4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5A</a:t>
            </a:r>
            <a:r>
              <a:rPr sz="16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 MT"/>
                <a:cs typeface="Arial MT"/>
              </a:rPr>
              <a:t>Farma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Cell: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+84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(0)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913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233</a:t>
            </a:r>
            <a:r>
              <a:rPr sz="1400" spc="9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782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Email: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u="heavy" spc="-15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 MT"/>
                <a:cs typeface="Arial MT"/>
                <a:hlinkClick r:id="rId2"/>
              </a:rPr>
              <a:t>theanh.nguyen@apivietnam.com.vn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Arial MT"/>
              <a:cs typeface="Arial MT"/>
            </a:endParaRPr>
          </a:p>
          <a:p>
            <a:pPr marL="12700" marR="3145790">
              <a:lnSpc>
                <a:spcPct val="100000"/>
              </a:lnSpc>
            </a:pPr>
            <a:r>
              <a:rPr sz="1600" spc="-65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1600" spc="-15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.</a:t>
            </a:r>
            <a:r>
              <a:rPr sz="1600" spc="-1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95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1600" spc="-3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600" spc="-25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1600" spc="-30" dirty="0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h</a:t>
            </a:r>
            <a:r>
              <a:rPr sz="16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Phuc</a:t>
            </a:r>
            <a:r>
              <a:rPr sz="1600" spc="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Huy</a:t>
            </a:r>
            <a:r>
              <a:rPr sz="1600" spc="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60" dirty="0">
                <a:solidFill>
                  <a:srgbClr val="001F5F"/>
                </a:solidFill>
                <a:latin typeface="Arial MT"/>
                <a:cs typeface="Arial MT"/>
              </a:rPr>
              <a:t>(</a:t>
            </a:r>
            <a:r>
              <a:rPr sz="1600" spc="-5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1600" spc="-14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. Hu</a:t>
            </a:r>
            <a:r>
              <a:rPr sz="1600" spc="-25" dirty="0">
                <a:solidFill>
                  <a:srgbClr val="001F5F"/>
                </a:solidFill>
                <a:latin typeface="Arial MT"/>
                <a:cs typeface="Arial MT"/>
              </a:rPr>
              <a:t>y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)  CEO</a:t>
            </a:r>
            <a:r>
              <a:rPr sz="16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–</a:t>
            </a:r>
            <a:r>
              <a:rPr sz="1600" spc="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5A</a:t>
            </a:r>
            <a:r>
              <a:rPr sz="1600" spc="-1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 MT"/>
                <a:cs typeface="Arial MT"/>
              </a:rPr>
              <a:t>Fa</a:t>
            </a:r>
            <a:r>
              <a:rPr sz="1600" spc="-2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600" spc="-15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ts val="1675"/>
              </a:lnSpc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Cell: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+84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(0)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973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678</a:t>
            </a:r>
            <a:r>
              <a:rPr sz="1400" spc="9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791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Email: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u="heavy" spc="-25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 MT"/>
                <a:cs typeface="Arial MT"/>
                <a:hlinkClick r:id="rId3"/>
              </a:rPr>
              <a:t>huy.trinhphuc@5afarma.com.vn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600" b="1" spc="-55" dirty="0">
                <a:solidFill>
                  <a:srgbClr val="1F3862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1F3862"/>
                </a:solidFill>
                <a:latin typeface="Arial"/>
                <a:cs typeface="Arial"/>
              </a:rPr>
              <a:t>PI</a:t>
            </a:r>
            <a:r>
              <a:rPr sz="1600" b="1" spc="7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1F3862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1F3862"/>
                </a:solidFill>
                <a:latin typeface="Arial"/>
                <a:cs typeface="Arial"/>
              </a:rPr>
              <a:t>iet</a:t>
            </a:r>
            <a:r>
              <a:rPr sz="1600" b="1" spc="-15" dirty="0">
                <a:solidFill>
                  <a:srgbClr val="1F3862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1F3862"/>
                </a:solidFill>
                <a:latin typeface="Arial"/>
                <a:cs typeface="Arial"/>
              </a:rPr>
              <a:t>am</a:t>
            </a:r>
            <a:r>
              <a:rPr sz="1600" b="1" spc="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2"/>
                </a:solidFill>
                <a:latin typeface="Arial"/>
                <a:cs typeface="Arial"/>
              </a:rPr>
              <a:t>P</a:t>
            </a:r>
            <a:r>
              <a:rPr sz="1600" b="1" spc="-20" dirty="0">
                <a:solidFill>
                  <a:srgbClr val="1F3862"/>
                </a:solidFill>
                <a:latin typeface="Arial"/>
                <a:cs typeface="Arial"/>
              </a:rPr>
              <a:t>os</a:t>
            </a:r>
            <a:r>
              <a:rPr sz="1600" b="1" spc="-25" dirty="0">
                <a:solidFill>
                  <a:srgbClr val="1F3862"/>
                </a:solidFill>
                <a:latin typeface="Arial"/>
                <a:cs typeface="Arial"/>
              </a:rPr>
              <a:t>t</a:t>
            </a:r>
            <a:r>
              <a:rPr sz="1600" b="1" spc="-20" dirty="0">
                <a:solidFill>
                  <a:srgbClr val="1F3862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1F3862"/>
                </a:solidFill>
                <a:latin typeface="Arial"/>
                <a:cs typeface="Arial"/>
              </a:rPr>
              <a:t>l</a:t>
            </a:r>
            <a:r>
              <a:rPr sz="1600" b="1" spc="-10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3862"/>
                </a:solidFill>
                <a:latin typeface="Arial"/>
                <a:cs typeface="Arial"/>
              </a:rPr>
              <a:t>ad</a:t>
            </a:r>
            <a:r>
              <a:rPr sz="1600" b="1" spc="-15" dirty="0">
                <a:solidFill>
                  <a:srgbClr val="1F3862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1F3862"/>
                </a:solidFill>
                <a:latin typeface="Arial"/>
                <a:cs typeface="Arial"/>
              </a:rPr>
              <a:t>ress: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spc="-15" dirty="0">
                <a:solidFill>
                  <a:srgbClr val="1F3862"/>
                </a:solidFill>
                <a:latin typeface="Arial MT"/>
                <a:cs typeface="Arial MT"/>
              </a:rPr>
              <a:t>Room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216, K2 </a:t>
            </a:r>
            <a:r>
              <a:rPr sz="1600" spc="-10" dirty="0">
                <a:solidFill>
                  <a:srgbClr val="1F3862"/>
                </a:solidFill>
                <a:latin typeface="Arial MT"/>
                <a:cs typeface="Arial MT"/>
              </a:rPr>
              <a:t>Building,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Thanh Cong </a:t>
            </a:r>
            <a:r>
              <a:rPr sz="1600" spc="-50" dirty="0">
                <a:solidFill>
                  <a:srgbClr val="1F3862"/>
                </a:solidFill>
                <a:latin typeface="Arial MT"/>
                <a:cs typeface="Arial MT"/>
              </a:rPr>
              <a:t>Str.,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Ba Dinh </a:t>
            </a:r>
            <a:r>
              <a:rPr sz="1600" spc="-15" dirty="0">
                <a:solidFill>
                  <a:srgbClr val="1F3862"/>
                </a:solidFill>
                <a:latin typeface="Arial MT"/>
                <a:cs typeface="Arial MT"/>
              </a:rPr>
              <a:t>Dist., </a:t>
            </a:r>
            <a:r>
              <a:rPr sz="1600" spc="-10" dirty="0">
                <a:solidFill>
                  <a:srgbClr val="1F3862"/>
                </a:solidFill>
                <a:latin typeface="Arial MT"/>
                <a:cs typeface="Arial MT"/>
              </a:rPr>
              <a:t>Ha </a:t>
            </a:r>
            <a:r>
              <a:rPr sz="1600" spc="-15" dirty="0">
                <a:solidFill>
                  <a:srgbClr val="1F3862"/>
                </a:solidFill>
                <a:latin typeface="Arial MT"/>
                <a:cs typeface="Arial MT"/>
              </a:rPr>
              <a:t>Noi, </a:t>
            </a:r>
            <a:r>
              <a:rPr sz="1600" spc="-430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1F3862"/>
                </a:solidFill>
                <a:latin typeface="Arial MT"/>
                <a:cs typeface="Arial MT"/>
              </a:rPr>
              <a:t>Viet</a:t>
            </a:r>
            <a:r>
              <a:rPr sz="1600" spc="30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1F3862"/>
                </a:solidFill>
                <a:latin typeface="Arial MT"/>
                <a:cs typeface="Arial MT"/>
              </a:rPr>
              <a:t>Nam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2757170" algn="l"/>
              </a:tabLst>
            </a:pPr>
            <a:r>
              <a:rPr sz="1600" b="1" spc="-60" dirty="0">
                <a:solidFill>
                  <a:srgbClr val="1F3862"/>
                </a:solidFill>
                <a:latin typeface="Arial"/>
                <a:cs typeface="Arial"/>
              </a:rPr>
              <a:t>Tell:</a:t>
            </a:r>
            <a:r>
              <a:rPr sz="1600" b="1" spc="-4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+84</a:t>
            </a:r>
            <a:r>
              <a:rPr sz="1600" spc="25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(0)</a:t>
            </a:r>
            <a:r>
              <a:rPr sz="1600" spc="65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24</a:t>
            </a:r>
            <a:r>
              <a:rPr sz="1600" spc="20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62732788	</a:t>
            </a:r>
            <a:r>
              <a:rPr sz="1600" b="1" spc="-25" dirty="0">
                <a:solidFill>
                  <a:srgbClr val="1F3862"/>
                </a:solidFill>
                <a:latin typeface="Arial"/>
                <a:cs typeface="Arial"/>
              </a:rPr>
              <a:t>Fax: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+84</a:t>
            </a:r>
            <a:r>
              <a:rPr sz="1600" spc="10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(0)</a:t>
            </a:r>
            <a:r>
              <a:rPr sz="1600" spc="-20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24</a:t>
            </a:r>
            <a:r>
              <a:rPr sz="1600" spc="10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628142213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1F3862"/>
                </a:solidFill>
                <a:latin typeface="Arial"/>
                <a:cs typeface="Arial"/>
              </a:rPr>
              <a:t>HCMC</a:t>
            </a:r>
            <a:r>
              <a:rPr sz="1600" b="1" spc="-5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3862"/>
                </a:solidFill>
                <a:latin typeface="Arial"/>
                <a:cs typeface="Arial"/>
              </a:rPr>
              <a:t>office: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6A</a:t>
            </a:r>
            <a:r>
              <a:rPr sz="1600" spc="-85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Le</a:t>
            </a:r>
            <a:r>
              <a:rPr sz="1600" spc="-15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Binh</a:t>
            </a:r>
            <a:r>
              <a:rPr sz="1600" spc="-30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55" dirty="0">
                <a:solidFill>
                  <a:srgbClr val="1F3862"/>
                </a:solidFill>
                <a:latin typeface="Arial MT"/>
                <a:cs typeface="Arial MT"/>
              </a:rPr>
              <a:t>Str,</a:t>
            </a:r>
            <a:r>
              <a:rPr sz="1600" spc="-75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40" dirty="0">
                <a:solidFill>
                  <a:srgbClr val="1F3862"/>
                </a:solidFill>
                <a:latin typeface="Arial MT"/>
                <a:cs typeface="Arial MT"/>
              </a:rPr>
              <a:t>Ward</a:t>
            </a:r>
            <a:r>
              <a:rPr sz="1600" spc="-10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4,</a:t>
            </a:r>
            <a:r>
              <a:rPr sz="1600" spc="-25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90" dirty="0">
                <a:solidFill>
                  <a:srgbClr val="1F3862"/>
                </a:solidFill>
                <a:latin typeface="Arial MT"/>
                <a:cs typeface="Arial MT"/>
              </a:rPr>
              <a:t>Tan</a:t>
            </a:r>
            <a:r>
              <a:rPr sz="1600" spc="-60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Binh</a:t>
            </a:r>
            <a:r>
              <a:rPr sz="1600" spc="-35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1F3862"/>
                </a:solidFill>
                <a:latin typeface="Arial MT"/>
                <a:cs typeface="Arial MT"/>
              </a:rPr>
              <a:t>District,</a:t>
            </a:r>
            <a:r>
              <a:rPr sz="1600" spc="-50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HCMC</a:t>
            </a:r>
            <a:r>
              <a:rPr sz="1600" spc="75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1F3862"/>
                </a:solidFill>
                <a:latin typeface="Arial MT"/>
                <a:cs typeface="Arial MT"/>
              </a:rPr>
              <a:t>Vietnam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b="1" spc="-165" dirty="0">
                <a:solidFill>
                  <a:srgbClr val="1F3862"/>
                </a:solidFill>
                <a:latin typeface="Arial"/>
                <a:cs typeface="Arial"/>
              </a:rPr>
              <a:t>T</a:t>
            </a:r>
            <a:r>
              <a:rPr sz="1600" b="1" spc="-45" dirty="0">
                <a:solidFill>
                  <a:srgbClr val="1F3862"/>
                </a:solidFill>
                <a:latin typeface="Arial"/>
                <a:cs typeface="Arial"/>
              </a:rPr>
              <a:t>e</a:t>
            </a:r>
            <a:r>
              <a:rPr sz="1600" b="1" spc="-40" dirty="0">
                <a:solidFill>
                  <a:srgbClr val="1F3862"/>
                </a:solidFill>
                <a:latin typeface="Arial"/>
                <a:cs typeface="Arial"/>
              </a:rPr>
              <a:t>l</a:t>
            </a:r>
            <a:r>
              <a:rPr sz="1600" b="1" spc="-5" dirty="0">
                <a:solidFill>
                  <a:srgbClr val="1F3862"/>
                </a:solidFill>
                <a:latin typeface="Arial"/>
                <a:cs typeface="Arial"/>
              </a:rPr>
              <a:t>:</a:t>
            </a:r>
            <a:r>
              <a:rPr sz="1600" b="1" spc="-8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+84</a:t>
            </a:r>
            <a:r>
              <a:rPr sz="1600" spc="10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973 678</a:t>
            </a:r>
            <a:r>
              <a:rPr sz="1600" spc="5" dirty="0">
                <a:solidFill>
                  <a:srgbClr val="1F38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3862"/>
                </a:solidFill>
                <a:latin typeface="Arial MT"/>
                <a:cs typeface="Arial MT"/>
              </a:rPr>
              <a:t>791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8566" y="654598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78787"/>
                </a:solidFill>
                <a:latin typeface="Arial MT"/>
                <a:cs typeface="Arial MT"/>
              </a:rPr>
              <a:t>2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6BF754-2C67-90FD-5AC1-3588C0D0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73" y="1464520"/>
            <a:ext cx="7207702" cy="4229205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4826B09D-AE23-79DF-65B7-8BDFC25260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614" y="4965948"/>
            <a:ext cx="2743200" cy="1645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19118-E5D3-2E00-A49F-2400D977E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80" y="4038600"/>
            <a:ext cx="2079478" cy="2144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563CBA-21CA-ECCB-94B2-88D386284B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70" y="-65816"/>
            <a:ext cx="1822704" cy="1822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AAFADD-E2B0-3789-4D27-C9C2B2A6ED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97" y="4965949"/>
            <a:ext cx="2294012" cy="18920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B23043-3A84-6D90-16C4-BF9DE7717D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5960"/>
            <a:ext cx="1284043" cy="1283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018F93-924A-5C0C-D5FD-84E5661718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99" y="4029927"/>
            <a:ext cx="2079478" cy="2078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65535E-7E05-0BFD-5807-23616F5823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55" y="117028"/>
            <a:ext cx="1437166" cy="12203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7922EE-05FB-E264-6322-31BC4EE5A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0" y="203781"/>
            <a:ext cx="2168213" cy="12835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E9FA79-E2E9-79EA-09F9-901C4B14CF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07" y="1449034"/>
            <a:ext cx="3507801" cy="11376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EC7931-991B-601E-780E-0FEC3AEA28C7}"/>
              </a:ext>
            </a:extLst>
          </p:cNvPr>
          <p:cNvSpPr txBox="1"/>
          <p:nvPr/>
        </p:nvSpPr>
        <p:spPr>
          <a:xfrm>
            <a:off x="373614" y="1756888"/>
            <a:ext cx="3585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u="sng" dirty="0">
                <a:solidFill>
                  <a:schemeClr val="tx2">
                    <a:lumMod val="50000"/>
                  </a:schemeClr>
                </a:solidFill>
              </a:rPr>
              <a:t>Member companies</a:t>
            </a:r>
          </a:p>
        </p:txBody>
      </p:sp>
    </p:spTree>
    <p:extLst>
      <p:ext uri="{BB962C8B-B14F-4D97-AF65-F5344CB8AC3E}">
        <p14:creationId xmlns:p14="http://schemas.microsoft.com/office/powerpoint/2010/main" val="338585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7783" y="1292352"/>
            <a:ext cx="3544570" cy="3803650"/>
            <a:chOff x="557783" y="1292352"/>
            <a:chExt cx="3544570" cy="3803650"/>
          </a:xfrm>
        </p:grpSpPr>
        <p:sp>
          <p:nvSpPr>
            <p:cNvPr id="3" name="object 3"/>
            <p:cNvSpPr/>
            <p:nvPr/>
          </p:nvSpPr>
          <p:spPr>
            <a:xfrm>
              <a:off x="2328672" y="1560576"/>
              <a:ext cx="1691639" cy="1764664"/>
            </a:xfrm>
            <a:custGeom>
              <a:avLst/>
              <a:gdLst/>
              <a:ahLst/>
              <a:cxnLst/>
              <a:rect l="l" t="t" r="r" b="b"/>
              <a:pathLst>
                <a:path w="1691639" h="1764664">
                  <a:moveTo>
                    <a:pt x="0" y="0"/>
                  </a:moveTo>
                  <a:lnTo>
                    <a:pt x="126" y="1764538"/>
                  </a:lnTo>
                  <a:lnTo>
                    <a:pt x="1691513" y="1258189"/>
                  </a:lnTo>
                  <a:lnTo>
                    <a:pt x="1676907" y="1211834"/>
                  </a:lnTo>
                  <a:lnTo>
                    <a:pt x="1661160" y="1166114"/>
                  </a:lnTo>
                  <a:lnTo>
                    <a:pt x="1644141" y="1121028"/>
                  </a:lnTo>
                  <a:lnTo>
                    <a:pt x="1626107" y="1076578"/>
                  </a:lnTo>
                  <a:lnTo>
                    <a:pt x="1606930" y="1032890"/>
                  </a:lnTo>
                  <a:lnTo>
                    <a:pt x="1586483" y="989838"/>
                  </a:lnTo>
                  <a:lnTo>
                    <a:pt x="1565148" y="947420"/>
                  </a:lnTo>
                  <a:lnTo>
                    <a:pt x="1542668" y="905763"/>
                  </a:lnTo>
                  <a:lnTo>
                    <a:pt x="1519174" y="864743"/>
                  </a:lnTo>
                  <a:lnTo>
                    <a:pt x="1494536" y="824611"/>
                  </a:lnTo>
                  <a:lnTo>
                    <a:pt x="1469008" y="785240"/>
                  </a:lnTo>
                  <a:lnTo>
                    <a:pt x="1442465" y="746506"/>
                  </a:lnTo>
                  <a:lnTo>
                    <a:pt x="1414906" y="708660"/>
                  </a:lnTo>
                  <a:lnTo>
                    <a:pt x="1386458" y="671702"/>
                  </a:lnTo>
                  <a:lnTo>
                    <a:pt x="1357122" y="635508"/>
                  </a:lnTo>
                  <a:lnTo>
                    <a:pt x="1326768" y="600075"/>
                  </a:lnTo>
                  <a:lnTo>
                    <a:pt x="1295653" y="565531"/>
                  </a:lnTo>
                  <a:lnTo>
                    <a:pt x="1263523" y="532002"/>
                  </a:lnTo>
                  <a:lnTo>
                    <a:pt x="1230756" y="499110"/>
                  </a:lnTo>
                  <a:lnTo>
                    <a:pt x="1196975" y="467360"/>
                  </a:lnTo>
                  <a:lnTo>
                    <a:pt x="1162430" y="436372"/>
                  </a:lnTo>
                  <a:lnTo>
                    <a:pt x="1127125" y="406273"/>
                  </a:lnTo>
                  <a:lnTo>
                    <a:pt x="1091056" y="377189"/>
                  </a:lnTo>
                  <a:lnTo>
                    <a:pt x="1054353" y="349123"/>
                  </a:lnTo>
                  <a:lnTo>
                    <a:pt x="1016762" y="321945"/>
                  </a:lnTo>
                  <a:lnTo>
                    <a:pt x="978535" y="295783"/>
                  </a:lnTo>
                  <a:lnTo>
                    <a:pt x="939673" y="270637"/>
                  </a:lnTo>
                  <a:lnTo>
                    <a:pt x="900048" y="246379"/>
                  </a:lnTo>
                  <a:lnTo>
                    <a:pt x="859789" y="223265"/>
                  </a:lnTo>
                  <a:lnTo>
                    <a:pt x="818895" y="201168"/>
                  </a:lnTo>
                  <a:lnTo>
                    <a:pt x="777494" y="180212"/>
                  </a:lnTo>
                  <a:lnTo>
                    <a:pt x="735457" y="160274"/>
                  </a:lnTo>
                  <a:lnTo>
                    <a:pt x="692911" y="141477"/>
                  </a:lnTo>
                  <a:lnTo>
                    <a:pt x="649732" y="123698"/>
                  </a:lnTo>
                  <a:lnTo>
                    <a:pt x="606044" y="107061"/>
                  </a:lnTo>
                  <a:lnTo>
                    <a:pt x="561847" y="91566"/>
                  </a:lnTo>
                  <a:lnTo>
                    <a:pt x="517270" y="77215"/>
                  </a:lnTo>
                  <a:lnTo>
                    <a:pt x="472058" y="64135"/>
                  </a:lnTo>
                  <a:lnTo>
                    <a:pt x="426592" y="52070"/>
                  </a:lnTo>
                  <a:lnTo>
                    <a:pt x="380619" y="41401"/>
                  </a:lnTo>
                  <a:lnTo>
                    <a:pt x="334263" y="31750"/>
                  </a:lnTo>
                  <a:lnTo>
                    <a:pt x="287400" y="23495"/>
                  </a:lnTo>
                  <a:lnTo>
                    <a:pt x="240283" y="16383"/>
                  </a:lnTo>
                  <a:lnTo>
                    <a:pt x="192912" y="10540"/>
                  </a:lnTo>
                  <a:lnTo>
                    <a:pt x="145033" y="5969"/>
                  </a:lnTo>
                  <a:lnTo>
                    <a:pt x="97027" y="2666"/>
                  </a:lnTo>
                  <a:lnTo>
                    <a:pt x="4864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7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28672" y="2816352"/>
              <a:ext cx="1764664" cy="1917064"/>
            </a:xfrm>
            <a:custGeom>
              <a:avLst/>
              <a:gdLst/>
              <a:ahLst/>
              <a:cxnLst/>
              <a:rect l="l" t="t" r="r" b="b"/>
              <a:pathLst>
                <a:path w="1764664" h="1917064">
                  <a:moveTo>
                    <a:pt x="1690369" y="0"/>
                  </a:moveTo>
                  <a:lnTo>
                    <a:pt x="0" y="506349"/>
                  </a:lnTo>
                  <a:lnTo>
                    <a:pt x="1059941" y="1917065"/>
                  </a:lnTo>
                  <a:lnTo>
                    <a:pt x="1098803" y="1886966"/>
                  </a:lnTo>
                  <a:lnTo>
                    <a:pt x="1136650" y="1855978"/>
                  </a:lnTo>
                  <a:lnTo>
                    <a:pt x="1173479" y="1824101"/>
                  </a:lnTo>
                  <a:lnTo>
                    <a:pt x="1209293" y="1791335"/>
                  </a:lnTo>
                  <a:lnTo>
                    <a:pt x="1244091" y="1757680"/>
                  </a:lnTo>
                  <a:lnTo>
                    <a:pt x="1277874" y="1723263"/>
                  </a:lnTo>
                  <a:lnTo>
                    <a:pt x="1310513" y="1688084"/>
                  </a:lnTo>
                  <a:lnTo>
                    <a:pt x="1342136" y="1652016"/>
                  </a:lnTo>
                  <a:lnTo>
                    <a:pt x="1372742" y="1615186"/>
                  </a:lnTo>
                  <a:lnTo>
                    <a:pt x="1402206" y="1577721"/>
                  </a:lnTo>
                  <a:lnTo>
                    <a:pt x="1430527" y="1539494"/>
                  </a:lnTo>
                  <a:lnTo>
                    <a:pt x="1457832" y="1500632"/>
                  </a:lnTo>
                  <a:lnTo>
                    <a:pt x="1483994" y="1461008"/>
                  </a:lnTo>
                  <a:lnTo>
                    <a:pt x="1509140" y="1420876"/>
                  </a:lnTo>
                  <a:lnTo>
                    <a:pt x="1533016" y="1380109"/>
                  </a:lnTo>
                  <a:lnTo>
                    <a:pt x="1555877" y="1338707"/>
                  </a:lnTo>
                  <a:lnTo>
                    <a:pt x="1577593" y="1296797"/>
                  </a:lnTo>
                  <a:lnTo>
                    <a:pt x="1598167" y="1254379"/>
                  </a:lnTo>
                  <a:lnTo>
                    <a:pt x="1617472" y="1211453"/>
                  </a:lnTo>
                  <a:lnTo>
                    <a:pt x="1635760" y="1168019"/>
                  </a:lnTo>
                  <a:lnTo>
                    <a:pt x="1652777" y="1124204"/>
                  </a:lnTo>
                  <a:lnTo>
                    <a:pt x="1668652" y="1079881"/>
                  </a:lnTo>
                  <a:lnTo>
                    <a:pt x="1683385" y="1035177"/>
                  </a:lnTo>
                  <a:lnTo>
                    <a:pt x="1696847" y="990092"/>
                  </a:lnTo>
                  <a:lnTo>
                    <a:pt x="1709165" y="944626"/>
                  </a:lnTo>
                  <a:lnTo>
                    <a:pt x="1720341" y="898779"/>
                  </a:lnTo>
                  <a:lnTo>
                    <a:pt x="1730120" y="852678"/>
                  </a:lnTo>
                  <a:lnTo>
                    <a:pt x="1738883" y="806450"/>
                  </a:lnTo>
                  <a:lnTo>
                    <a:pt x="1746250" y="759840"/>
                  </a:lnTo>
                  <a:lnTo>
                    <a:pt x="1752473" y="712977"/>
                  </a:lnTo>
                  <a:lnTo>
                    <a:pt x="1757299" y="665988"/>
                  </a:lnTo>
                  <a:lnTo>
                    <a:pt x="1760981" y="618744"/>
                  </a:lnTo>
                  <a:lnTo>
                    <a:pt x="1763394" y="571373"/>
                  </a:lnTo>
                  <a:lnTo>
                    <a:pt x="1764538" y="523875"/>
                  </a:lnTo>
                  <a:lnTo>
                    <a:pt x="1764411" y="476250"/>
                  </a:lnTo>
                  <a:lnTo>
                    <a:pt x="1762887" y="428625"/>
                  </a:lnTo>
                  <a:lnTo>
                    <a:pt x="1760219" y="380873"/>
                  </a:lnTo>
                  <a:lnTo>
                    <a:pt x="1756155" y="333121"/>
                  </a:lnTo>
                  <a:lnTo>
                    <a:pt x="1750694" y="285369"/>
                  </a:lnTo>
                  <a:lnTo>
                    <a:pt x="1743964" y="237617"/>
                  </a:lnTo>
                  <a:lnTo>
                    <a:pt x="1735963" y="189864"/>
                  </a:lnTo>
                  <a:lnTo>
                    <a:pt x="1726564" y="142239"/>
                  </a:lnTo>
                  <a:lnTo>
                    <a:pt x="1715897" y="94742"/>
                  </a:lnTo>
                  <a:lnTo>
                    <a:pt x="1703831" y="47244"/>
                  </a:lnTo>
                  <a:lnTo>
                    <a:pt x="1690369" y="0"/>
                  </a:lnTo>
                  <a:close/>
                </a:path>
              </a:pathLst>
            </a:custGeom>
            <a:solidFill>
              <a:srgbClr val="004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28672" y="2816352"/>
              <a:ext cx="1764664" cy="1917064"/>
            </a:xfrm>
            <a:custGeom>
              <a:avLst/>
              <a:gdLst/>
              <a:ahLst/>
              <a:cxnLst/>
              <a:rect l="l" t="t" r="r" b="b"/>
              <a:pathLst>
                <a:path w="1764664" h="1917064">
                  <a:moveTo>
                    <a:pt x="0" y="506349"/>
                  </a:moveTo>
                  <a:lnTo>
                    <a:pt x="1059941" y="1917065"/>
                  </a:lnTo>
                  <a:lnTo>
                    <a:pt x="1098803" y="1886966"/>
                  </a:lnTo>
                  <a:lnTo>
                    <a:pt x="1136650" y="1855978"/>
                  </a:lnTo>
                  <a:lnTo>
                    <a:pt x="1173479" y="1824101"/>
                  </a:lnTo>
                  <a:lnTo>
                    <a:pt x="1209293" y="1791335"/>
                  </a:lnTo>
                  <a:lnTo>
                    <a:pt x="1244091" y="1757680"/>
                  </a:lnTo>
                  <a:lnTo>
                    <a:pt x="1277874" y="1723263"/>
                  </a:lnTo>
                  <a:lnTo>
                    <a:pt x="1310513" y="1688084"/>
                  </a:lnTo>
                  <a:lnTo>
                    <a:pt x="1342136" y="1652016"/>
                  </a:lnTo>
                  <a:lnTo>
                    <a:pt x="1372742" y="1615186"/>
                  </a:lnTo>
                  <a:lnTo>
                    <a:pt x="1402206" y="1577721"/>
                  </a:lnTo>
                  <a:lnTo>
                    <a:pt x="1430527" y="1539494"/>
                  </a:lnTo>
                  <a:lnTo>
                    <a:pt x="1457832" y="1500632"/>
                  </a:lnTo>
                  <a:lnTo>
                    <a:pt x="1483994" y="1461008"/>
                  </a:lnTo>
                  <a:lnTo>
                    <a:pt x="1509140" y="1420876"/>
                  </a:lnTo>
                  <a:lnTo>
                    <a:pt x="1533016" y="1380109"/>
                  </a:lnTo>
                  <a:lnTo>
                    <a:pt x="1555877" y="1338707"/>
                  </a:lnTo>
                  <a:lnTo>
                    <a:pt x="1577593" y="1296797"/>
                  </a:lnTo>
                  <a:lnTo>
                    <a:pt x="1598167" y="1254379"/>
                  </a:lnTo>
                  <a:lnTo>
                    <a:pt x="1617472" y="1211453"/>
                  </a:lnTo>
                  <a:lnTo>
                    <a:pt x="1635760" y="1168019"/>
                  </a:lnTo>
                  <a:lnTo>
                    <a:pt x="1652777" y="1124204"/>
                  </a:lnTo>
                  <a:lnTo>
                    <a:pt x="1668652" y="1079881"/>
                  </a:lnTo>
                  <a:lnTo>
                    <a:pt x="1683385" y="1035177"/>
                  </a:lnTo>
                  <a:lnTo>
                    <a:pt x="1696847" y="990092"/>
                  </a:lnTo>
                  <a:lnTo>
                    <a:pt x="1709165" y="944626"/>
                  </a:lnTo>
                  <a:lnTo>
                    <a:pt x="1720341" y="898779"/>
                  </a:lnTo>
                  <a:lnTo>
                    <a:pt x="1730120" y="852678"/>
                  </a:lnTo>
                  <a:lnTo>
                    <a:pt x="1738883" y="806450"/>
                  </a:lnTo>
                  <a:lnTo>
                    <a:pt x="1746250" y="759840"/>
                  </a:lnTo>
                  <a:lnTo>
                    <a:pt x="1752473" y="712977"/>
                  </a:lnTo>
                  <a:lnTo>
                    <a:pt x="1757299" y="665988"/>
                  </a:lnTo>
                  <a:lnTo>
                    <a:pt x="1760981" y="618744"/>
                  </a:lnTo>
                  <a:lnTo>
                    <a:pt x="1763394" y="571373"/>
                  </a:lnTo>
                  <a:lnTo>
                    <a:pt x="1764538" y="523875"/>
                  </a:lnTo>
                  <a:lnTo>
                    <a:pt x="1764411" y="476250"/>
                  </a:lnTo>
                  <a:lnTo>
                    <a:pt x="1762887" y="428625"/>
                  </a:lnTo>
                  <a:lnTo>
                    <a:pt x="1760219" y="380873"/>
                  </a:lnTo>
                  <a:lnTo>
                    <a:pt x="1756155" y="333121"/>
                  </a:lnTo>
                  <a:lnTo>
                    <a:pt x="1750694" y="285369"/>
                  </a:lnTo>
                  <a:lnTo>
                    <a:pt x="1743964" y="237617"/>
                  </a:lnTo>
                  <a:lnTo>
                    <a:pt x="1735963" y="189864"/>
                  </a:lnTo>
                  <a:lnTo>
                    <a:pt x="1726564" y="142239"/>
                  </a:lnTo>
                  <a:lnTo>
                    <a:pt x="1715897" y="94742"/>
                  </a:lnTo>
                  <a:lnTo>
                    <a:pt x="1703831" y="47244"/>
                  </a:lnTo>
                  <a:lnTo>
                    <a:pt x="1690369" y="0"/>
                  </a:lnTo>
                  <a:lnTo>
                    <a:pt x="0" y="506349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18359" y="3322319"/>
              <a:ext cx="1270635" cy="1764664"/>
            </a:xfrm>
            <a:custGeom>
              <a:avLst/>
              <a:gdLst/>
              <a:ahLst/>
              <a:cxnLst/>
              <a:rect l="l" t="t" r="r" b="b"/>
              <a:pathLst>
                <a:path w="1270635" h="1764664">
                  <a:moveTo>
                    <a:pt x="212216" y="0"/>
                  </a:moveTo>
                  <a:lnTo>
                    <a:pt x="0" y="1751710"/>
                  </a:lnTo>
                  <a:lnTo>
                    <a:pt x="50164" y="1757171"/>
                  </a:lnTo>
                  <a:lnTo>
                    <a:pt x="100456" y="1761108"/>
                  </a:lnTo>
                  <a:lnTo>
                    <a:pt x="150621" y="1763521"/>
                  </a:lnTo>
                  <a:lnTo>
                    <a:pt x="200659" y="1764537"/>
                  </a:lnTo>
                  <a:lnTo>
                    <a:pt x="250697" y="1764156"/>
                  </a:lnTo>
                  <a:lnTo>
                    <a:pt x="300608" y="1762378"/>
                  </a:lnTo>
                  <a:lnTo>
                    <a:pt x="350265" y="1759203"/>
                  </a:lnTo>
                  <a:lnTo>
                    <a:pt x="399795" y="1754504"/>
                  </a:lnTo>
                  <a:lnTo>
                    <a:pt x="449198" y="1748535"/>
                  </a:lnTo>
                  <a:lnTo>
                    <a:pt x="498347" y="1741169"/>
                  </a:lnTo>
                  <a:lnTo>
                    <a:pt x="547369" y="1732406"/>
                  </a:lnTo>
                  <a:lnTo>
                    <a:pt x="595883" y="1722246"/>
                  </a:lnTo>
                  <a:lnTo>
                    <a:pt x="644270" y="1710689"/>
                  </a:lnTo>
                  <a:lnTo>
                    <a:pt x="692150" y="1697862"/>
                  </a:lnTo>
                  <a:lnTo>
                    <a:pt x="739775" y="1683638"/>
                  </a:lnTo>
                  <a:lnTo>
                    <a:pt x="786891" y="1668144"/>
                  </a:lnTo>
                  <a:lnTo>
                    <a:pt x="833627" y="1651253"/>
                  </a:lnTo>
                  <a:lnTo>
                    <a:pt x="879856" y="1632965"/>
                  </a:lnTo>
                  <a:lnTo>
                    <a:pt x="925702" y="1613534"/>
                  </a:lnTo>
                  <a:lnTo>
                    <a:pt x="970788" y="1592706"/>
                  </a:lnTo>
                  <a:lnTo>
                    <a:pt x="1015491" y="1570481"/>
                  </a:lnTo>
                  <a:lnTo>
                    <a:pt x="1059560" y="1547113"/>
                  </a:lnTo>
                  <a:lnTo>
                    <a:pt x="1103121" y="1522348"/>
                  </a:lnTo>
                  <a:lnTo>
                    <a:pt x="1146048" y="1496440"/>
                  </a:lnTo>
                  <a:lnTo>
                    <a:pt x="1188212" y="1469135"/>
                  </a:lnTo>
                  <a:lnTo>
                    <a:pt x="1229740" y="1440560"/>
                  </a:lnTo>
                  <a:lnTo>
                    <a:pt x="1270507" y="1410842"/>
                  </a:lnTo>
                  <a:lnTo>
                    <a:pt x="212216" y="0"/>
                  </a:lnTo>
                  <a:close/>
                </a:path>
              </a:pathLst>
            </a:custGeom>
            <a:solidFill>
              <a:srgbClr val="43B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59" y="3322319"/>
              <a:ext cx="1270635" cy="1764664"/>
            </a:xfrm>
            <a:custGeom>
              <a:avLst/>
              <a:gdLst/>
              <a:ahLst/>
              <a:cxnLst/>
              <a:rect l="l" t="t" r="r" b="b"/>
              <a:pathLst>
                <a:path w="1270635" h="1764664">
                  <a:moveTo>
                    <a:pt x="212216" y="0"/>
                  </a:moveTo>
                  <a:lnTo>
                    <a:pt x="0" y="1751710"/>
                  </a:lnTo>
                  <a:lnTo>
                    <a:pt x="50164" y="1757171"/>
                  </a:lnTo>
                  <a:lnTo>
                    <a:pt x="100456" y="1761108"/>
                  </a:lnTo>
                  <a:lnTo>
                    <a:pt x="150621" y="1763521"/>
                  </a:lnTo>
                  <a:lnTo>
                    <a:pt x="200659" y="1764537"/>
                  </a:lnTo>
                  <a:lnTo>
                    <a:pt x="250697" y="1764156"/>
                  </a:lnTo>
                  <a:lnTo>
                    <a:pt x="300608" y="1762378"/>
                  </a:lnTo>
                  <a:lnTo>
                    <a:pt x="350265" y="1759203"/>
                  </a:lnTo>
                  <a:lnTo>
                    <a:pt x="399795" y="1754504"/>
                  </a:lnTo>
                  <a:lnTo>
                    <a:pt x="449198" y="1748535"/>
                  </a:lnTo>
                  <a:lnTo>
                    <a:pt x="498347" y="1741169"/>
                  </a:lnTo>
                  <a:lnTo>
                    <a:pt x="547369" y="1732406"/>
                  </a:lnTo>
                  <a:lnTo>
                    <a:pt x="595883" y="1722246"/>
                  </a:lnTo>
                  <a:lnTo>
                    <a:pt x="644270" y="1710689"/>
                  </a:lnTo>
                  <a:lnTo>
                    <a:pt x="692150" y="1697862"/>
                  </a:lnTo>
                  <a:lnTo>
                    <a:pt x="739775" y="1683638"/>
                  </a:lnTo>
                  <a:lnTo>
                    <a:pt x="786891" y="1668144"/>
                  </a:lnTo>
                  <a:lnTo>
                    <a:pt x="833627" y="1651253"/>
                  </a:lnTo>
                  <a:lnTo>
                    <a:pt x="879856" y="1632965"/>
                  </a:lnTo>
                  <a:lnTo>
                    <a:pt x="925702" y="1613534"/>
                  </a:lnTo>
                  <a:lnTo>
                    <a:pt x="970788" y="1592706"/>
                  </a:lnTo>
                  <a:lnTo>
                    <a:pt x="1015491" y="1570481"/>
                  </a:lnTo>
                  <a:lnTo>
                    <a:pt x="1059560" y="1547113"/>
                  </a:lnTo>
                  <a:lnTo>
                    <a:pt x="1103121" y="1522348"/>
                  </a:lnTo>
                  <a:lnTo>
                    <a:pt x="1146048" y="1496440"/>
                  </a:lnTo>
                  <a:lnTo>
                    <a:pt x="1188212" y="1469135"/>
                  </a:lnTo>
                  <a:lnTo>
                    <a:pt x="1229740" y="1440560"/>
                  </a:lnTo>
                  <a:lnTo>
                    <a:pt x="1270507" y="1410842"/>
                  </a:lnTo>
                  <a:lnTo>
                    <a:pt x="21221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0744" y="3322319"/>
              <a:ext cx="948055" cy="1752600"/>
            </a:xfrm>
            <a:custGeom>
              <a:avLst/>
              <a:gdLst/>
              <a:ahLst/>
              <a:cxnLst/>
              <a:rect l="l" t="t" r="r" b="b"/>
              <a:pathLst>
                <a:path w="948055" h="1752600">
                  <a:moveTo>
                    <a:pt x="947674" y="0"/>
                  </a:moveTo>
                  <a:lnTo>
                    <a:pt x="0" y="1487931"/>
                  </a:lnTo>
                  <a:lnTo>
                    <a:pt x="42037" y="1513966"/>
                  </a:lnTo>
                  <a:lnTo>
                    <a:pt x="84709" y="1538858"/>
                  </a:lnTo>
                  <a:lnTo>
                    <a:pt x="128015" y="1562353"/>
                  </a:lnTo>
                  <a:lnTo>
                    <a:pt x="171958" y="1584705"/>
                  </a:lnTo>
                  <a:lnTo>
                    <a:pt x="216408" y="1605787"/>
                  </a:lnTo>
                  <a:lnTo>
                    <a:pt x="261366" y="1625599"/>
                  </a:lnTo>
                  <a:lnTo>
                    <a:pt x="306958" y="1644141"/>
                  </a:lnTo>
                  <a:lnTo>
                    <a:pt x="352932" y="1661413"/>
                  </a:lnTo>
                  <a:lnTo>
                    <a:pt x="399414" y="1677415"/>
                  </a:lnTo>
                  <a:lnTo>
                    <a:pt x="446405" y="1692020"/>
                  </a:lnTo>
                  <a:lnTo>
                    <a:pt x="493649" y="1705355"/>
                  </a:lnTo>
                  <a:lnTo>
                    <a:pt x="541274" y="1717420"/>
                  </a:lnTo>
                  <a:lnTo>
                    <a:pt x="589407" y="1728088"/>
                  </a:lnTo>
                  <a:lnTo>
                    <a:pt x="637794" y="1737486"/>
                  </a:lnTo>
                  <a:lnTo>
                    <a:pt x="686562" y="1745487"/>
                  </a:lnTo>
                  <a:lnTo>
                    <a:pt x="735457" y="1752091"/>
                  </a:lnTo>
                  <a:lnTo>
                    <a:pt x="947674" y="0"/>
                  </a:lnTo>
                  <a:close/>
                </a:path>
              </a:pathLst>
            </a:custGeom>
            <a:solidFill>
              <a:srgbClr val="6C1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0744" y="3322319"/>
              <a:ext cx="948055" cy="1752600"/>
            </a:xfrm>
            <a:custGeom>
              <a:avLst/>
              <a:gdLst/>
              <a:ahLst/>
              <a:cxnLst/>
              <a:rect l="l" t="t" r="r" b="b"/>
              <a:pathLst>
                <a:path w="948055" h="1752600">
                  <a:moveTo>
                    <a:pt x="947674" y="0"/>
                  </a:moveTo>
                  <a:lnTo>
                    <a:pt x="0" y="1487931"/>
                  </a:lnTo>
                  <a:lnTo>
                    <a:pt x="42037" y="1513966"/>
                  </a:lnTo>
                  <a:lnTo>
                    <a:pt x="84709" y="1538858"/>
                  </a:lnTo>
                  <a:lnTo>
                    <a:pt x="128015" y="1562353"/>
                  </a:lnTo>
                  <a:lnTo>
                    <a:pt x="171958" y="1584705"/>
                  </a:lnTo>
                  <a:lnTo>
                    <a:pt x="216408" y="1605787"/>
                  </a:lnTo>
                  <a:lnTo>
                    <a:pt x="261366" y="1625599"/>
                  </a:lnTo>
                  <a:lnTo>
                    <a:pt x="306958" y="1644141"/>
                  </a:lnTo>
                  <a:lnTo>
                    <a:pt x="352932" y="1661413"/>
                  </a:lnTo>
                  <a:lnTo>
                    <a:pt x="399414" y="1677415"/>
                  </a:lnTo>
                  <a:lnTo>
                    <a:pt x="446405" y="1692020"/>
                  </a:lnTo>
                  <a:lnTo>
                    <a:pt x="493649" y="1705355"/>
                  </a:lnTo>
                  <a:lnTo>
                    <a:pt x="541274" y="1717420"/>
                  </a:lnTo>
                  <a:lnTo>
                    <a:pt x="589407" y="1728088"/>
                  </a:lnTo>
                  <a:lnTo>
                    <a:pt x="637794" y="1737486"/>
                  </a:lnTo>
                  <a:lnTo>
                    <a:pt x="686562" y="1745487"/>
                  </a:lnTo>
                  <a:lnTo>
                    <a:pt x="735457" y="1752091"/>
                  </a:lnTo>
                  <a:lnTo>
                    <a:pt x="94767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5151" y="3322319"/>
              <a:ext cx="1493520" cy="1487805"/>
            </a:xfrm>
            <a:custGeom>
              <a:avLst/>
              <a:gdLst/>
              <a:ahLst/>
              <a:cxnLst/>
              <a:rect l="l" t="t" r="r" b="b"/>
              <a:pathLst>
                <a:path w="1493520" h="1487804">
                  <a:moveTo>
                    <a:pt x="1493266" y="0"/>
                  </a:moveTo>
                  <a:lnTo>
                    <a:pt x="0" y="938783"/>
                  </a:lnTo>
                  <a:lnTo>
                    <a:pt x="28384" y="982598"/>
                  </a:lnTo>
                  <a:lnTo>
                    <a:pt x="58000" y="1025397"/>
                  </a:lnTo>
                  <a:lnTo>
                    <a:pt x="88836" y="1067180"/>
                  </a:lnTo>
                  <a:lnTo>
                    <a:pt x="120853" y="1108074"/>
                  </a:lnTo>
                  <a:lnTo>
                    <a:pt x="154038" y="1148079"/>
                  </a:lnTo>
                  <a:lnTo>
                    <a:pt x="188366" y="1187068"/>
                  </a:lnTo>
                  <a:lnTo>
                    <a:pt x="223812" y="1224914"/>
                  </a:lnTo>
                  <a:lnTo>
                    <a:pt x="260350" y="1261617"/>
                  </a:lnTo>
                  <a:lnTo>
                    <a:pt x="297967" y="1297304"/>
                  </a:lnTo>
                  <a:lnTo>
                    <a:pt x="336613" y="1331975"/>
                  </a:lnTo>
                  <a:lnTo>
                    <a:pt x="376300" y="1365377"/>
                  </a:lnTo>
                  <a:lnTo>
                    <a:pt x="416966" y="1397761"/>
                  </a:lnTo>
                  <a:lnTo>
                    <a:pt x="458597" y="1428877"/>
                  </a:lnTo>
                  <a:lnTo>
                    <a:pt x="501269" y="1458721"/>
                  </a:lnTo>
                  <a:lnTo>
                    <a:pt x="544703" y="1487423"/>
                  </a:lnTo>
                  <a:lnTo>
                    <a:pt x="1493266" y="0"/>
                  </a:lnTo>
                  <a:close/>
                </a:path>
              </a:pathLst>
            </a:custGeom>
            <a:solidFill>
              <a:srgbClr val="AC2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5151" y="3322319"/>
              <a:ext cx="1493520" cy="1487805"/>
            </a:xfrm>
            <a:custGeom>
              <a:avLst/>
              <a:gdLst/>
              <a:ahLst/>
              <a:cxnLst/>
              <a:rect l="l" t="t" r="r" b="b"/>
              <a:pathLst>
                <a:path w="1493520" h="1487804">
                  <a:moveTo>
                    <a:pt x="1493266" y="0"/>
                  </a:moveTo>
                  <a:lnTo>
                    <a:pt x="0" y="938783"/>
                  </a:lnTo>
                  <a:lnTo>
                    <a:pt x="28384" y="982598"/>
                  </a:lnTo>
                  <a:lnTo>
                    <a:pt x="58000" y="1025397"/>
                  </a:lnTo>
                  <a:lnTo>
                    <a:pt x="88836" y="1067180"/>
                  </a:lnTo>
                  <a:lnTo>
                    <a:pt x="120853" y="1108074"/>
                  </a:lnTo>
                  <a:lnTo>
                    <a:pt x="154038" y="1148079"/>
                  </a:lnTo>
                  <a:lnTo>
                    <a:pt x="188366" y="1187068"/>
                  </a:lnTo>
                  <a:lnTo>
                    <a:pt x="223812" y="1224914"/>
                  </a:lnTo>
                  <a:lnTo>
                    <a:pt x="260350" y="1261617"/>
                  </a:lnTo>
                  <a:lnTo>
                    <a:pt x="297967" y="1297304"/>
                  </a:lnTo>
                  <a:lnTo>
                    <a:pt x="336613" y="1331975"/>
                  </a:lnTo>
                  <a:lnTo>
                    <a:pt x="376300" y="1365377"/>
                  </a:lnTo>
                  <a:lnTo>
                    <a:pt x="416966" y="1397761"/>
                  </a:lnTo>
                  <a:lnTo>
                    <a:pt x="458597" y="1428877"/>
                  </a:lnTo>
                  <a:lnTo>
                    <a:pt x="501269" y="1458721"/>
                  </a:lnTo>
                  <a:lnTo>
                    <a:pt x="544703" y="1487423"/>
                  </a:lnTo>
                  <a:lnTo>
                    <a:pt x="1493266" y="0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7407" y="3322319"/>
              <a:ext cx="1731645" cy="938530"/>
            </a:xfrm>
            <a:custGeom>
              <a:avLst/>
              <a:gdLst/>
              <a:ahLst/>
              <a:cxnLst/>
              <a:rect l="l" t="t" r="r" b="b"/>
              <a:pathLst>
                <a:path w="1731645" h="938529">
                  <a:moveTo>
                    <a:pt x="1731264" y="0"/>
                  </a:moveTo>
                  <a:lnTo>
                    <a:pt x="0" y="333247"/>
                  </a:lnTo>
                  <a:lnTo>
                    <a:pt x="10236" y="382650"/>
                  </a:lnTo>
                  <a:lnTo>
                    <a:pt x="21856" y="431672"/>
                  </a:lnTo>
                  <a:lnTo>
                    <a:pt x="34861" y="480186"/>
                  </a:lnTo>
                  <a:lnTo>
                    <a:pt x="49237" y="528319"/>
                  </a:lnTo>
                  <a:lnTo>
                    <a:pt x="64998" y="576071"/>
                  </a:lnTo>
                  <a:lnTo>
                    <a:pt x="82080" y="623442"/>
                  </a:lnTo>
                  <a:lnTo>
                    <a:pt x="100507" y="670178"/>
                  </a:lnTo>
                  <a:lnTo>
                    <a:pt x="120268" y="716406"/>
                  </a:lnTo>
                  <a:lnTo>
                    <a:pt x="141338" y="762126"/>
                  </a:lnTo>
                  <a:lnTo>
                    <a:pt x="163715" y="807084"/>
                  </a:lnTo>
                  <a:lnTo>
                    <a:pt x="187375" y="851534"/>
                  </a:lnTo>
                  <a:lnTo>
                    <a:pt x="212331" y="895222"/>
                  </a:lnTo>
                  <a:lnTo>
                    <a:pt x="238556" y="938402"/>
                  </a:lnTo>
                  <a:lnTo>
                    <a:pt x="1731264" y="0"/>
                  </a:lnTo>
                  <a:close/>
                </a:path>
              </a:pathLst>
            </a:custGeom>
            <a:solidFill>
              <a:srgbClr val="EB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7407" y="3322319"/>
              <a:ext cx="1731645" cy="938530"/>
            </a:xfrm>
            <a:custGeom>
              <a:avLst/>
              <a:gdLst/>
              <a:ahLst/>
              <a:cxnLst/>
              <a:rect l="l" t="t" r="r" b="b"/>
              <a:pathLst>
                <a:path w="1731645" h="938529">
                  <a:moveTo>
                    <a:pt x="1731264" y="0"/>
                  </a:moveTo>
                  <a:lnTo>
                    <a:pt x="0" y="333247"/>
                  </a:lnTo>
                  <a:lnTo>
                    <a:pt x="10236" y="382650"/>
                  </a:lnTo>
                  <a:lnTo>
                    <a:pt x="21856" y="431672"/>
                  </a:lnTo>
                  <a:lnTo>
                    <a:pt x="34861" y="480186"/>
                  </a:lnTo>
                  <a:lnTo>
                    <a:pt x="49237" y="528319"/>
                  </a:lnTo>
                  <a:lnTo>
                    <a:pt x="64998" y="576071"/>
                  </a:lnTo>
                  <a:lnTo>
                    <a:pt x="82080" y="623442"/>
                  </a:lnTo>
                  <a:lnTo>
                    <a:pt x="100507" y="670178"/>
                  </a:lnTo>
                  <a:lnTo>
                    <a:pt x="120268" y="716406"/>
                  </a:lnTo>
                  <a:lnTo>
                    <a:pt x="141338" y="762126"/>
                  </a:lnTo>
                  <a:lnTo>
                    <a:pt x="163715" y="807084"/>
                  </a:lnTo>
                  <a:lnTo>
                    <a:pt x="187375" y="851534"/>
                  </a:lnTo>
                  <a:lnTo>
                    <a:pt x="212331" y="895222"/>
                  </a:lnTo>
                  <a:lnTo>
                    <a:pt x="238556" y="938402"/>
                  </a:lnTo>
                  <a:lnTo>
                    <a:pt x="173126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6927" y="3087624"/>
              <a:ext cx="1761489" cy="570230"/>
            </a:xfrm>
            <a:custGeom>
              <a:avLst/>
              <a:gdLst/>
              <a:ahLst/>
              <a:cxnLst/>
              <a:rect l="l" t="t" r="r" b="b"/>
              <a:pathLst>
                <a:path w="1761489" h="570229">
                  <a:moveTo>
                    <a:pt x="15570" y="0"/>
                  </a:moveTo>
                  <a:lnTo>
                    <a:pt x="9410" y="51688"/>
                  </a:lnTo>
                  <a:lnTo>
                    <a:pt x="4762" y="103631"/>
                  </a:lnTo>
                  <a:lnTo>
                    <a:pt x="1651" y="155575"/>
                  </a:lnTo>
                  <a:lnTo>
                    <a:pt x="63" y="207517"/>
                  </a:lnTo>
                  <a:lnTo>
                    <a:pt x="0" y="259461"/>
                  </a:lnTo>
                  <a:lnTo>
                    <a:pt x="1460" y="311530"/>
                  </a:lnTo>
                  <a:lnTo>
                    <a:pt x="4432" y="363474"/>
                  </a:lnTo>
                  <a:lnTo>
                    <a:pt x="8940" y="415289"/>
                  </a:lnTo>
                  <a:lnTo>
                    <a:pt x="14960" y="466851"/>
                  </a:lnTo>
                  <a:lnTo>
                    <a:pt x="22491" y="518540"/>
                  </a:lnTo>
                  <a:lnTo>
                    <a:pt x="31559" y="569849"/>
                  </a:lnTo>
                  <a:lnTo>
                    <a:pt x="1761489" y="235712"/>
                  </a:lnTo>
                  <a:lnTo>
                    <a:pt x="15570" y="0"/>
                  </a:lnTo>
                  <a:close/>
                </a:path>
              </a:pathLst>
            </a:custGeom>
            <a:solidFill>
              <a:srgbClr val="004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6927" y="3087624"/>
              <a:ext cx="1761489" cy="570230"/>
            </a:xfrm>
            <a:custGeom>
              <a:avLst/>
              <a:gdLst/>
              <a:ahLst/>
              <a:cxnLst/>
              <a:rect l="l" t="t" r="r" b="b"/>
              <a:pathLst>
                <a:path w="1761489" h="570229">
                  <a:moveTo>
                    <a:pt x="1761489" y="235712"/>
                  </a:moveTo>
                  <a:lnTo>
                    <a:pt x="15570" y="0"/>
                  </a:lnTo>
                  <a:lnTo>
                    <a:pt x="9410" y="51688"/>
                  </a:lnTo>
                  <a:lnTo>
                    <a:pt x="4762" y="103631"/>
                  </a:lnTo>
                  <a:lnTo>
                    <a:pt x="1651" y="155575"/>
                  </a:lnTo>
                  <a:lnTo>
                    <a:pt x="63" y="207517"/>
                  </a:lnTo>
                  <a:lnTo>
                    <a:pt x="0" y="259461"/>
                  </a:lnTo>
                  <a:lnTo>
                    <a:pt x="1460" y="311530"/>
                  </a:lnTo>
                  <a:lnTo>
                    <a:pt x="4432" y="363474"/>
                  </a:lnTo>
                  <a:lnTo>
                    <a:pt x="8940" y="415289"/>
                  </a:lnTo>
                  <a:lnTo>
                    <a:pt x="14960" y="466851"/>
                  </a:lnTo>
                  <a:lnTo>
                    <a:pt x="22491" y="518540"/>
                  </a:lnTo>
                  <a:lnTo>
                    <a:pt x="31559" y="569849"/>
                  </a:lnTo>
                  <a:lnTo>
                    <a:pt x="1761489" y="235712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2167" y="2648712"/>
              <a:ext cx="1746250" cy="673735"/>
            </a:xfrm>
            <a:custGeom>
              <a:avLst/>
              <a:gdLst/>
              <a:ahLst/>
              <a:cxnLst/>
              <a:rect l="l" t="t" r="r" b="b"/>
              <a:pathLst>
                <a:path w="1746250" h="673735">
                  <a:moveTo>
                    <a:pt x="118173" y="0"/>
                  </a:moveTo>
                  <a:lnTo>
                    <a:pt x="99466" y="47116"/>
                  </a:lnTo>
                  <a:lnTo>
                    <a:pt x="82143" y="94614"/>
                  </a:lnTo>
                  <a:lnTo>
                    <a:pt x="66192" y="142621"/>
                  </a:lnTo>
                  <a:lnTo>
                    <a:pt x="51625" y="191135"/>
                  </a:lnTo>
                  <a:lnTo>
                    <a:pt x="38468" y="239902"/>
                  </a:lnTo>
                  <a:lnTo>
                    <a:pt x="26720" y="289178"/>
                  </a:lnTo>
                  <a:lnTo>
                    <a:pt x="16395" y="338582"/>
                  </a:lnTo>
                  <a:lnTo>
                    <a:pt x="7480" y="388365"/>
                  </a:lnTo>
                  <a:lnTo>
                    <a:pt x="0" y="438530"/>
                  </a:lnTo>
                  <a:lnTo>
                    <a:pt x="1745995" y="673480"/>
                  </a:lnTo>
                  <a:lnTo>
                    <a:pt x="118173" y="0"/>
                  </a:lnTo>
                  <a:close/>
                </a:path>
              </a:pathLst>
            </a:custGeom>
            <a:solidFill>
              <a:srgbClr val="002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2167" y="2648712"/>
              <a:ext cx="1746250" cy="673735"/>
            </a:xfrm>
            <a:custGeom>
              <a:avLst/>
              <a:gdLst/>
              <a:ahLst/>
              <a:cxnLst/>
              <a:rect l="l" t="t" r="r" b="b"/>
              <a:pathLst>
                <a:path w="1746250" h="673735">
                  <a:moveTo>
                    <a:pt x="1745995" y="673480"/>
                  </a:moveTo>
                  <a:lnTo>
                    <a:pt x="118173" y="0"/>
                  </a:lnTo>
                  <a:lnTo>
                    <a:pt x="99466" y="47116"/>
                  </a:lnTo>
                  <a:lnTo>
                    <a:pt x="82143" y="94614"/>
                  </a:lnTo>
                  <a:lnTo>
                    <a:pt x="66192" y="142621"/>
                  </a:lnTo>
                  <a:lnTo>
                    <a:pt x="51625" y="191135"/>
                  </a:lnTo>
                  <a:lnTo>
                    <a:pt x="38468" y="239902"/>
                  </a:lnTo>
                  <a:lnTo>
                    <a:pt x="26720" y="289178"/>
                  </a:lnTo>
                  <a:lnTo>
                    <a:pt x="16395" y="338582"/>
                  </a:lnTo>
                  <a:lnTo>
                    <a:pt x="7480" y="388365"/>
                  </a:lnTo>
                  <a:lnTo>
                    <a:pt x="0" y="438530"/>
                  </a:lnTo>
                  <a:lnTo>
                    <a:pt x="1745995" y="67348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1039" y="2273808"/>
              <a:ext cx="1627505" cy="1051560"/>
            </a:xfrm>
            <a:custGeom>
              <a:avLst/>
              <a:gdLst/>
              <a:ahLst/>
              <a:cxnLst/>
              <a:rect l="l" t="t" r="r" b="b"/>
              <a:pathLst>
                <a:path w="1627505" h="1051560">
                  <a:moveTo>
                    <a:pt x="212369" y="0"/>
                  </a:moveTo>
                  <a:lnTo>
                    <a:pt x="184289" y="39115"/>
                  </a:lnTo>
                  <a:lnTo>
                    <a:pt x="157289" y="78993"/>
                  </a:lnTo>
                  <a:lnTo>
                    <a:pt x="131394" y="119506"/>
                  </a:lnTo>
                  <a:lnTo>
                    <a:pt x="106629" y="160781"/>
                  </a:lnTo>
                  <a:lnTo>
                    <a:pt x="82969" y="202564"/>
                  </a:lnTo>
                  <a:lnTo>
                    <a:pt x="60477" y="245109"/>
                  </a:lnTo>
                  <a:lnTo>
                    <a:pt x="39141" y="288289"/>
                  </a:lnTo>
                  <a:lnTo>
                    <a:pt x="18973" y="331977"/>
                  </a:lnTo>
                  <a:lnTo>
                    <a:pt x="0" y="376300"/>
                  </a:lnTo>
                  <a:lnTo>
                    <a:pt x="1627377" y="1051432"/>
                  </a:lnTo>
                  <a:lnTo>
                    <a:pt x="212369" y="0"/>
                  </a:lnTo>
                  <a:close/>
                </a:path>
              </a:pathLst>
            </a:custGeom>
            <a:solidFill>
              <a:srgbClr val="286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1039" y="2273808"/>
              <a:ext cx="1627505" cy="1051560"/>
            </a:xfrm>
            <a:custGeom>
              <a:avLst/>
              <a:gdLst/>
              <a:ahLst/>
              <a:cxnLst/>
              <a:rect l="l" t="t" r="r" b="b"/>
              <a:pathLst>
                <a:path w="1627505" h="1051560">
                  <a:moveTo>
                    <a:pt x="1627377" y="1051432"/>
                  </a:moveTo>
                  <a:lnTo>
                    <a:pt x="212369" y="0"/>
                  </a:lnTo>
                  <a:lnTo>
                    <a:pt x="184289" y="39115"/>
                  </a:lnTo>
                  <a:lnTo>
                    <a:pt x="157289" y="78993"/>
                  </a:lnTo>
                  <a:lnTo>
                    <a:pt x="131394" y="119506"/>
                  </a:lnTo>
                  <a:lnTo>
                    <a:pt x="106629" y="160781"/>
                  </a:lnTo>
                  <a:lnTo>
                    <a:pt x="82969" y="202564"/>
                  </a:lnTo>
                  <a:lnTo>
                    <a:pt x="60477" y="245109"/>
                  </a:lnTo>
                  <a:lnTo>
                    <a:pt x="39141" y="288289"/>
                  </a:lnTo>
                  <a:lnTo>
                    <a:pt x="18973" y="331977"/>
                  </a:lnTo>
                  <a:lnTo>
                    <a:pt x="0" y="376300"/>
                  </a:lnTo>
                  <a:lnTo>
                    <a:pt x="1627377" y="1051432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1351" y="1965960"/>
              <a:ext cx="1417320" cy="1359535"/>
            </a:xfrm>
            <a:custGeom>
              <a:avLst/>
              <a:gdLst/>
              <a:ahLst/>
              <a:cxnLst/>
              <a:rect l="l" t="t" r="r" b="b"/>
              <a:pathLst>
                <a:path w="1417320" h="1359535">
                  <a:moveTo>
                    <a:pt x="292417" y="0"/>
                  </a:moveTo>
                  <a:lnTo>
                    <a:pt x="251879" y="34670"/>
                  </a:lnTo>
                  <a:lnTo>
                    <a:pt x="212420" y="70485"/>
                  </a:lnTo>
                  <a:lnTo>
                    <a:pt x="174078" y="107441"/>
                  </a:lnTo>
                  <a:lnTo>
                    <a:pt x="136880" y="145541"/>
                  </a:lnTo>
                  <a:lnTo>
                    <a:pt x="100850" y="184657"/>
                  </a:lnTo>
                  <a:lnTo>
                    <a:pt x="66014" y="224916"/>
                  </a:lnTo>
                  <a:lnTo>
                    <a:pt x="32384" y="266318"/>
                  </a:lnTo>
                  <a:lnTo>
                    <a:pt x="0" y="308610"/>
                  </a:lnTo>
                  <a:lnTo>
                    <a:pt x="1416939" y="1359027"/>
                  </a:lnTo>
                  <a:lnTo>
                    <a:pt x="292417" y="0"/>
                  </a:lnTo>
                  <a:close/>
                </a:path>
              </a:pathLst>
            </a:custGeom>
            <a:solidFill>
              <a:srgbClr val="411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1351" y="1965960"/>
              <a:ext cx="1417320" cy="1359535"/>
            </a:xfrm>
            <a:custGeom>
              <a:avLst/>
              <a:gdLst/>
              <a:ahLst/>
              <a:cxnLst/>
              <a:rect l="l" t="t" r="r" b="b"/>
              <a:pathLst>
                <a:path w="1417320" h="1359535">
                  <a:moveTo>
                    <a:pt x="1416939" y="1359027"/>
                  </a:moveTo>
                  <a:lnTo>
                    <a:pt x="292417" y="0"/>
                  </a:lnTo>
                  <a:lnTo>
                    <a:pt x="251879" y="34670"/>
                  </a:lnTo>
                  <a:lnTo>
                    <a:pt x="212420" y="70485"/>
                  </a:lnTo>
                  <a:lnTo>
                    <a:pt x="174078" y="107441"/>
                  </a:lnTo>
                  <a:lnTo>
                    <a:pt x="136880" y="145541"/>
                  </a:lnTo>
                  <a:lnTo>
                    <a:pt x="100850" y="184657"/>
                  </a:lnTo>
                  <a:lnTo>
                    <a:pt x="66014" y="224916"/>
                  </a:lnTo>
                  <a:lnTo>
                    <a:pt x="32384" y="266318"/>
                  </a:lnTo>
                  <a:lnTo>
                    <a:pt x="0" y="308610"/>
                  </a:lnTo>
                  <a:lnTo>
                    <a:pt x="1416939" y="1359027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03959" y="1746504"/>
              <a:ext cx="1124585" cy="1579245"/>
            </a:xfrm>
            <a:custGeom>
              <a:avLst/>
              <a:gdLst/>
              <a:ahLst/>
              <a:cxnLst/>
              <a:rect l="l" t="t" r="r" b="b"/>
              <a:pathLst>
                <a:path w="1124585" h="1579245">
                  <a:moveTo>
                    <a:pt x="336296" y="0"/>
                  </a:moveTo>
                  <a:lnTo>
                    <a:pt x="291592" y="23113"/>
                  </a:lnTo>
                  <a:lnTo>
                    <a:pt x="247650" y="47498"/>
                  </a:lnTo>
                  <a:lnTo>
                    <a:pt x="204343" y="73151"/>
                  </a:lnTo>
                  <a:lnTo>
                    <a:pt x="161798" y="99949"/>
                  </a:lnTo>
                  <a:lnTo>
                    <a:pt x="120142" y="128016"/>
                  </a:lnTo>
                  <a:lnTo>
                    <a:pt x="79248" y="157225"/>
                  </a:lnTo>
                  <a:lnTo>
                    <a:pt x="39192" y="187706"/>
                  </a:lnTo>
                  <a:lnTo>
                    <a:pt x="0" y="219201"/>
                  </a:lnTo>
                  <a:lnTo>
                    <a:pt x="1124204" y="1578864"/>
                  </a:lnTo>
                  <a:lnTo>
                    <a:pt x="336296" y="0"/>
                  </a:lnTo>
                  <a:close/>
                </a:path>
              </a:pathLst>
            </a:custGeom>
            <a:solidFill>
              <a:srgbClr val="681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03959" y="1746504"/>
              <a:ext cx="1124585" cy="1579245"/>
            </a:xfrm>
            <a:custGeom>
              <a:avLst/>
              <a:gdLst/>
              <a:ahLst/>
              <a:cxnLst/>
              <a:rect l="l" t="t" r="r" b="b"/>
              <a:pathLst>
                <a:path w="1124585" h="1579245">
                  <a:moveTo>
                    <a:pt x="1124204" y="1578864"/>
                  </a:moveTo>
                  <a:lnTo>
                    <a:pt x="336296" y="0"/>
                  </a:lnTo>
                  <a:lnTo>
                    <a:pt x="291592" y="23113"/>
                  </a:lnTo>
                  <a:lnTo>
                    <a:pt x="247650" y="47498"/>
                  </a:lnTo>
                  <a:lnTo>
                    <a:pt x="204343" y="73151"/>
                  </a:lnTo>
                  <a:lnTo>
                    <a:pt x="161798" y="99949"/>
                  </a:lnTo>
                  <a:lnTo>
                    <a:pt x="120142" y="128016"/>
                  </a:lnTo>
                  <a:lnTo>
                    <a:pt x="79248" y="157225"/>
                  </a:lnTo>
                  <a:lnTo>
                    <a:pt x="39192" y="187706"/>
                  </a:lnTo>
                  <a:lnTo>
                    <a:pt x="0" y="219201"/>
                  </a:lnTo>
                  <a:lnTo>
                    <a:pt x="1124204" y="1578864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42287" y="1624584"/>
              <a:ext cx="786130" cy="1697989"/>
            </a:xfrm>
            <a:custGeom>
              <a:avLst/>
              <a:gdLst/>
              <a:ahLst/>
              <a:cxnLst/>
              <a:rect l="l" t="t" r="r" b="b"/>
              <a:pathLst>
                <a:path w="786130" h="1697989">
                  <a:moveTo>
                    <a:pt x="319786" y="0"/>
                  </a:moveTo>
                  <a:lnTo>
                    <a:pt x="272669" y="13588"/>
                  </a:lnTo>
                  <a:lnTo>
                    <a:pt x="226060" y="28575"/>
                  </a:lnTo>
                  <a:lnTo>
                    <a:pt x="179705" y="44830"/>
                  </a:lnTo>
                  <a:lnTo>
                    <a:pt x="133985" y="62356"/>
                  </a:lnTo>
                  <a:lnTo>
                    <a:pt x="88773" y="81152"/>
                  </a:lnTo>
                  <a:lnTo>
                    <a:pt x="44196" y="101218"/>
                  </a:lnTo>
                  <a:lnTo>
                    <a:pt x="0" y="122554"/>
                  </a:lnTo>
                  <a:lnTo>
                    <a:pt x="786130" y="1697481"/>
                  </a:lnTo>
                  <a:lnTo>
                    <a:pt x="319786" y="0"/>
                  </a:lnTo>
                  <a:close/>
                </a:path>
              </a:pathLst>
            </a:custGeom>
            <a:solidFill>
              <a:srgbClr val="8E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42287" y="1624584"/>
              <a:ext cx="786130" cy="1697989"/>
            </a:xfrm>
            <a:custGeom>
              <a:avLst/>
              <a:gdLst/>
              <a:ahLst/>
              <a:cxnLst/>
              <a:rect l="l" t="t" r="r" b="b"/>
              <a:pathLst>
                <a:path w="786130" h="1697989">
                  <a:moveTo>
                    <a:pt x="786130" y="1697481"/>
                  </a:moveTo>
                  <a:lnTo>
                    <a:pt x="319786" y="0"/>
                  </a:lnTo>
                  <a:lnTo>
                    <a:pt x="272669" y="13588"/>
                  </a:lnTo>
                  <a:lnTo>
                    <a:pt x="226060" y="28575"/>
                  </a:lnTo>
                  <a:lnTo>
                    <a:pt x="179705" y="44830"/>
                  </a:lnTo>
                  <a:lnTo>
                    <a:pt x="133985" y="62356"/>
                  </a:lnTo>
                  <a:lnTo>
                    <a:pt x="88773" y="81152"/>
                  </a:lnTo>
                  <a:lnTo>
                    <a:pt x="44196" y="101218"/>
                  </a:lnTo>
                  <a:lnTo>
                    <a:pt x="0" y="122554"/>
                  </a:lnTo>
                  <a:lnTo>
                    <a:pt x="786130" y="1697481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62327" y="1575816"/>
              <a:ext cx="466725" cy="1746250"/>
            </a:xfrm>
            <a:custGeom>
              <a:avLst/>
              <a:gdLst/>
              <a:ahLst/>
              <a:cxnLst/>
              <a:rect l="l" t="t" r="r" b="b"/>
              <a:pathLst>
                <a:path w="466725" h="1746250">
                  <a:moveTo>
                    <a:pt x="224663" y="0"/>
                  </a:moveTo>
                  <a:lnTo>
                    <a:pt x="179197" y="6858"/>
                  </a:lnTo>
                  <a:lnTo>
                    <a:pt x="134112" y="14986"/>
                  </a:lnTo>
                  <a:lnTo>
                    <a:pt x="89027" y="24257"/>
                  </a:lnTo>
                  <a:lnTo>
                    <a:pt x="44450" y="34798"/>
                  </a:lnTo>
                  <a:lnTo>
                    <a:pt x="0" y="46355"/>
                  </a:lnTo>
                  <a:lnTo>
                    <a:pt x="466217" y="1746123"/>
                  </a:lnTo>
                  <a:lnTo>
                    <a:pt x="224663" y="0"/>
                  </a:lnTo>
                  <a:close/>
                </a:path>
              </a:pathLst>
            </a:custGeom>
            <a:solidFill>
              <a:srgbClr val="529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62327" y="1575816"/>
              <a:ext cx="466725" cy="1746250"/>
            </a:xfrm>
            <a:custGeom>
              <a:avLst/>
              <a:gdLst/>
              <a:ahLst/>
              <a:cxnLst/>
              <a:rect l="l" t="t" r="r" b="b"/>
              <a:pathLst>
                <a:path w="466725" h="1746250">
                  <a:moveTo>
                    <a:pt x="466217" y="1746123"/>
                  </a:moveTo>
                  <a:lnTo>
                    <a:pt x="224663" y="0"/>
                  </a:lnTo>
                  <a:lnTo>
                    <a:pt x="179197" y="6858"/>
                  </a:lnTo>
                  <a:lnTo>
                    <a:pt x="134112" y="14986"/>
                  </a:lnTo>
                  <a:lnTo>
                    <a:pt x="89027" y="24257"/>
                  </a:lnTo>
                  <a:lnTo>
                    <a:pt x="44450" y="34798"/>
                  </a:lnTo>
                  <a:lnTo>
                    <a:pt x="0" y="46355"/>
                  </a:lnTo>
                  <a:lnTo>
                    <a:pt x="466217" y="1746123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87880" y="1563624"/>
              <a:ext cx="240665" cy="1761489"/>
            </a:xfrm>
            <a:custGeom>
              <a:avLst/>
              <a:gdLst/>
              <a:ahLst/>
              <a:cxnLst/>
              <a:rect l="l" t="t" r="r" b="b"/>
              <a:pathLst>
                <a:path w="240664" h="1761489">
                  <a:moveTo>
                    <a:pt x="144399" y="0"/>
                  </a:moveTo>
                  <a:lnTo>
                    <a:pt x="108076" y="2412"/>
                  </a:lnTo>
                  <a:lnTo>
                    <a:pt x="72008" y="5587"/>
                  </a:lnTo>
                  <a:lnTo>
                    <a:pt x="35940" y="9398"/>
                  </a:lnTo>
                  <a:lnTo>
                    <a:pt x="0" y="14097"/>
                  </a:lnTo>
                  <a:lnTo>
                    <a:pt x="240664" y="1761489"/>
                  </a:lnTo>
                  <a:lnTo>
                    <a:pt x="144399" y="0"/>
                  </a:lnTo>
                  <a:close/>
                </a:path>
              </a:pathLst>
            </a:custGeom>
            <a:solidFill>
              <a:srgbClr val="006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87880" y="1563624"/>
              <a:ext cx="240665" cy="1761489"/>
            </a:xfrm>
            <a:custGeom>
              <a:avLst/>
              <a:gdLst/>
              <a:ahLst/>
              <a:cxnLst/>
              <a:rect l="l" t="t" r="r" b="b"/>
              <a:pathLst>
                <a:path w="240664" h="1761489">
                  <a:moveTo>
                    <a:pt x="240664" y="1761489"/>
                  </a:moveTo>
                  <a:lnTo>
                    <a:pt x="144399" y="0"/>
                  </a:lnTo>
                  <a:lnTo>
                    <a:pt x="108076" y="2412"/>
                  </a:lnTo>
                  <a:lnTo>
                    <a:pt x="72008" y="5587"/>
                  </a:lnTo>
                  <a:lnTo>
                    <a:pt x="35940" y="9398"/>
                  </a:lnTo>
                  <a:lnTo>
                    <a:pt x="0" y="14097"/>
                  </a:lnTo>
                  <a:lnTo>
                    <a:pt x="240664" y="1761489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31135" y="1560576"/>
              <a:ext cx="97155" cy="1761489"/>
            </a:xfrm>
            <a:custGeom>
              <a:avLst/>
              <a:gdLst/>
              <a:ahLst/>
              <a:cxnLst/>
              <a:rect l="l" t="t" r="r" b="b"/>
              <a:pathLst>
                <a:path w="97155" h="1761489">
                  <a:moveTo>
                    <a:pt x="72262" y="0"/>
                  </a:moveTo>
                  <a:lnTo>
                    <a:pt x="0" y="2412"/>
                  </a:lnTo>
                  <a:lnTo>
                    <a:pt x="97027" y="1761363"/>
                  </a:lnTo>
                  <a:lnTo>
                    <a:pt x="72262" y="0"/>
                  </a:lnTo>
                  <a:close/>
                </a:path>
              </a:pathLst>
            </a:custGeom>
            <a:solidFill>
              <a:srgbClr val="66C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31135" y="1560576"/>
              <a:ext cx="97155" cy="1761489"/>
            </a:xfrm>
            <a:custGeom>
              <a:avLst/>
              <a:gdLst/>
              <a:ahLst/>
              <a:cxnLst/>
              <a:rect l="l" t="t" r="r" b="b"/>
              <a:pathLst>
                <a:path w="97155" h="1761489">
                  <a:moveTo>
                    <a:pt x="97027" y="1761363"/>
                  </a:moveTo>
                  <a:lnTo>
                    <a:pt x="72262" y="0"/>
                  </a:lnTo>
                  <a:lnTo>
                    <a:pt x="0" y="2412"/>
                  </a:lnTo>
                  <a:lnTo>
                    <a:pt x="97027" y="1761363"/>
                  </a:lnTo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16479" y="1560576"/>
              <a:ext cx="0" cy="1764664"/>
            </a:xfrm>
            <a:custGeom>
              <a:avLst/>
              <a:gdLst/>
              <a:ahLst/>
              <a:cxnLst/>
              <a:rect l="l" t="t" r="r" b="b"/>
              <a:pathLst>
                <a:path h="1764664">
                  <a:moveTo>
                    <a:pt x="0" y="0"/>
                  </a:moveTo>
                  <a:lnTo>
                    <a:pt x="0" y="1764538"/>
                  </a:lnTo>
                </a:path>
              </a:pathLst>
            </a:custGeom>
            <a:ln w="24384">
              <a:solidFill>
                <a:srgbClr val="9F2C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04288" y="1560576"/>
              <a:ext cx="24130" cy="1764664"/>
            </a:xfrm>
            <a:custGeom>
              <a:avLst/>
              <a:gdLst/>
              <a:ahLst/>
              <a:cxnLst/>
              <a:rect l="l" t="t" r="r" b="b"/>
              <a:pathLst>
                <a:path w="24130" h="1764664">
                  <a:moveTo>
                    <a:pt x="24003" y="1764538"/>
                  </a:moveTo>
                  <a:lnTo>
                    <a:pt x="24003" y="0"/>
                  </a:lnTo>
                  <a:lnTo>
                    <a:pt x="0" y="253"/>
                  </a:lnTo>
                  <a:lnTo>
                    <a:pt x="24003" y="1764538"/>
                  </a:lnTo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40636" y="1296924"/>
              <a:ext cx="356235" cy="274320"/>
            </a:xfrm>
            <a:custGeom>
              <a:avLst/>
              <a:gdLst/>
              <a:ahLst/>
              <a:cxnLst/>
              <a:rect l="l" t="t" r="r" b="b"/>
              <a:pathLst>
                <a:path w="356235" h="274319">
                  <a:moveTo>
                    <a:pt x="121284" y="274065"/>
                  </a:moveTo>
                  <a:lnTo>
                    <a:pt x="57531" y="0"/>
                  </a:lnTo>
                  <a:lnTo>
                    <a:pt x="0" y="0"/>
                  </a:lnTo>
                </a:path>
                <a:path w="356235" h="274319">
                  <a:moveTo>
                    <a:pt x="228472" y="265049"/>
                  </a:moveTo>
                  <a:lnTo>
                    <a:pt x="228472" y="113791"/>
                  </a:lnTo>
                  <a:lnTo>
                    <a:pt x="228472" y="57912"/>
                  </a:lnTo>
                </a:path>
                <a:path w="356235" h="274319">
                  <a:moveTo>
                    <a:pt x="277113" y="265175"/>
                  </a:moveTo>
                  <a:lnTo>
                    <a:pt x="299974" y="173736"/>
                  </a:lnTo>
                  <a:lnTo>
                    <a:pt x="356234" y="173736"/>
                  </a:lnTo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116707" y="1969135"/>
            <a:ext cx="3117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10788" y="3678173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82926" y="4752594"/>
            <a:ext cx="3117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76526" y="4733290"/>
            <a:ext cx="2768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76350" y="4294123"/>
            <a:ext cx="2768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3391" y="3789679"/>
            <a:ext cx="2768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9643" y="3258692"/>
            <a:ext cx="1663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5%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2406" y="2438781"/>
            <a:ext cx="222885" cy="44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5"/>
              </a:spcBef>
            </a:pP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4%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4%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6843" y="2124582"/>
            <a:ext cx="1663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4%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23542" y="1914270"/>
            <a:ext cx="1663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4%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08150" y="1682876"/>
            <a:ext cx="1663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3%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00225" y="1132713"/>
            <a:ext cx="197485" cy="346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30" dirty="0">
                <a:latin typeface="Arial MT"/>
                <a:cs typeface="Arial MT"/>
              </a:rPr>
              <a:t>1%</a:t>
            </a:r>
            <a:endParaRPr sz="800">
              <a:latin typeface="Arial MT"/>
              <a:cs typeface="Arial MT"/>
            </a:endParaRPr>
          </a:p>
          <a:p>
            <a:pPr marL="43180">
              <a:lnSpc>
                <a:spcPct val="100000"/>
              </a:lnSpc>
              <a:spcBef>
                <a:spcPts val="595"/>
              </a:spcBef>
            </a:pPr>
            <a:r>
              <a:rPr sz="800" spc="-30" dirty="0">
                <a:latin typeface="Arial MT"/>
                <a:cs typeface="Arial MT"/>
              </a:rPr>
              <a:t>2%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52904" y="1161414"/>
            <a:ext cx="1663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30" dirty="0">
                <a:latin typeface="Arial MT"/>
                <a:cs typeface="Arial MT"/>
              </a:rPr>
              <a:t>1%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01061" y="1313814"/>
            <a:ext cx="1663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30" dirty="0">
                <a:latin typeface="Arial MT"/>
                <a:cs typeface="Arial MT"/>
              </a:rPr>
              <a:t>0%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340098" y="1552650"/>
            <a:ext cx="69215" cy="171450"/>
          </a:xfrm>
          <a:custGeom>
            <a:avLst/>
            <a:gdLst/>
            <a:ahLst/>
            <a:cxnLst/>
            <a:rect l="l" t="t" r="r" b="b"/>
            <a:pathLst>
              <a:path w="69214" h="171450">
                <a:moveTo>
                  <a:pt x="69202" y="88506"/>
                </a:moveTo>
                <a:lnTo>
                  <a:pt x="0" y="88506"/>
                </a:lnTo>
                <a:lnTo>
                  <a:pt x="0" y="170992"/>
                </a:lnTo>
                <a:lnTo>
                  <a:pt x="69202" y="170992"/>
                </a:lnTo>
                <a:lnTo>
                  <a:pt x="69202" y="88506"/>
                </a:lnTo>
                <a:close/>
              </a:path>
              <a:path w="69214" h="171450">
                <a:moveTo>
                  <a:pt x="69202" y="0"/>
                </a:moveTo>
                <a:lnTo>
                  <a:pt x="0" y="0"/>
                </a:lnTo>
                <a:lnTo>
                  <a:pt x="0" y="88442"/>
                </a:lnTo>
                <a:lnTo>
                  <a:pt x="69202" y="88442"/>
                </a:lnTo>
                <a:lnTo>
                  <a:pt x="69202" y="0"/>
                </a:lnTo>
                <a:close/>
              </a:path>
            </a:pathLst>
          </a:custGeom>
          <a:solidFill>
            <a:srgbClr val="297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4216908" y="1516908"/>
          <a:ext cx="4772024" cy="3949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6735">
                <a:tc>
                  <a:txBody>
                    <a:bodyPr/>
                    <a:lstStyle/>
                    <a:p>
                      <a:pPr marL="224790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ALIMENTARY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T.&amp;</a:t>
                      </a:r>
                      <a:r>
                        <a:rPr sz="800" spc="-3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METABOLISM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ts val="890"/>
                        </a:lnSpc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6%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890"/>
                        </a:lnSpc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100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J</a:t>
                      </a:r>
                      <a:r>
                        <a:rPr sz="800" spc="-3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SYSTEMIC</a:t>
                      </a:r>
                      <a:r>
                        <a:rPr sz="800" spc="-3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ANTI-INFECTIVES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397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6%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397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100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397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800" spc="-3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CARDIOVASCULAR</a:t>
                      </a:r>
                      <a:r>
                        <a:rPr sz="800" spc="-3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SYSTEM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5875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87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11%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524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105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524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800" spc="-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VO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800" spc="-1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SYS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4%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5875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98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5875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647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800" spc="-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TI</a:t>
                      </a:r>
                      <a:r>
                        <a:rPr sz="800" spc="-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OPL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AS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800" spc="-4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800" spc="-5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MM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UN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DU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876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19%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112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ESPI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800" spc="-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800" spc="-1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SYS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3%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4604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97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4604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spc="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sz="800" spc="-4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MUSCULO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SKELETAL</a:t>
                      </a:r>
                      <a:r>
                        <a:rPr sz="800" spc="-3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SYSTEM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9685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2%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96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K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H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OSPI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r>
                        <a:rPr sz="800" spc="-7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SO</a:t>
                      </a:r>
                      <a:r>
                        <a:rPr sz="800" spc="-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LU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TI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800" spc="-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3%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98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648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G</a:t>
                      </a:r>
                      <a:r>
                        <a:rPr sz="800" spc="-3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G.U.SYSTEM</a:t>
                      </a:r>
                      <a:r>
                        <a:rPr sz="800" spc="-3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sz="800" spc="-3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SEX 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HORMONES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7%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101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V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9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VA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304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spc="-1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-4%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91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B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BLOOD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800" spc="-3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B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FORMING</a:t>
                      </a:r>
                      <a:r>
                        <a:rPr sz="800" spc="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ORGANS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876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11%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105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6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OG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304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spc="-1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-6%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88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648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SE</a:t>
                      </a:r>
                      <a:r>
                        <a:rPr sz="800" spc="-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SO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800" spc="-8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GANS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7145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87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10%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104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H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SYS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800" spc="-5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H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800" spc="-1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2%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96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3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DIAGNOSTICAGENTS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876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13%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106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T w="3175">
                      <a:solidFill>
                        <a:srgbClr val="D2E2FF"/>
                      </a:solidFill>
                      <a:prstDash val="solid"/>
                    </a:lnT>
                    <a:lnB w="3175">
                      <a:solidFill>
                        <a:srgbClr val="D2E2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r>
                        <a:rPr sz="800" spc="-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8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PA</a:t>
                      </a:r>
                      <a:r>
                        <a:rPr sz="800" spc="-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ASI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800" spc="-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Arial MT"/>
                          <a:cs typeface="Arial MT"/>
                        </a:rPr>
                        <a:t>GY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9690" marB="0">
                    <a:lnT w="3175">
                      <a:solidFill>
                        <a:srgbClr val="D2E2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3%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66675" marB="0">
                    <a:lnT w="3175">
                      <a:solidFill>
                        <a:srgbClr val="D2E2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spc="-15" dirty="0">
                          <a:latin typeface="Arial MT"/>
                          <a:cs typeface="Arial MT"/>
                        </a:rPr>
                        <a:t>97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66675" marB="0">
                    <a:lnT w="3175">
                      <a:solidFill>
                        <a:srgbClr val="D2E2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119380" algn="r">
                        <a:lnSpc>
                          <a:spcPts val="869"/>
                        </a:lnSpc>
                      </a:pPr>
                      <a:r>
                        <a:rPr sz="800" dirty="0">
                          <a:solidFill>
                            <a:srgbClr val="878787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51" name="object 51"/>
          <p:cNvGrpSpPr/>
          <p:nvPr/>
        </p:nvGrpSpPr>
        <p:grpSpPr>
          <a:xfrm>
            <a:off x="4340097" y="1831594"/>
            <a:ext cx="69215" cy="120650"/>
            <a:chOff x="4340097" y="1831594"/>
            <a:chExt cx="69215" cy="120650"/>
          </a:xfrm>
        </p:grpSpPr>
        <p:sp>
          <p:nvSpPr>
            <p:cNvPr id="52" name="object 52"/>
            <p:cNvSpPr/>
            <p:nvPr/>
          </p:nvSpPr>
          <p:spPr>
            <a:xfrm>
              <a:off x="4340097" y="1869757"/>
              <a:ext cx="69215" cy="82550"/>
            </a:xfrm>
            <a:custGeom>
              <a:avLst/>
              <a:gdLst/>
              <a:ahLst/>
              <a:cxnLst/>
              <a:rect l="l" t="t" r="r" b="b"/>
              <a:pathLst>
                <a:path w="69214" h="82550">
                  <a:moveTo>
                    <a:pt x="69213" y="0"/>
                  </a:moveTo>
                  <a:lnTo>
                    <a:pt x="0" y="0"/>
                  </a:lnTo>
                  <a:lnTo>
                    <a:pt x="0" y="82486"/>
                  </a:lnTo>
                  <a:lnTo>
                    <a:pt x="69213" y="82486"/>
                  </a:lnTo>
                  <a:lnTo>
                    <a:pt x="69213" y="0"/>
                  </a:lnTo>
                  <a:close/>
                </a:path>
              </a:pathLst>
            </a:custGeom>
            <a:solidFill>
              <a:srgbClr val="004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40097" y="186969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34607" y="-38100"/>
                  </a:moveTo>
                  <a:lnTo>
                    <a:pt x="34607" y="38100"/>
                  </a:lnTo>
                </a:path>
              </a:pathLst>
            </a:custGeom>
            <a:ln w="69214">
              <a:solidFill>
                <a:srgbClr val="0049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4340097" y="2063242"/>
            <a:ext cx="69215" cy="118110"/>
            <a:chOff x="4340097" y="2063242"/>
            <a:chExt cx="69215" cy="118110"/>
          </a:xfrm>
        </p:grpSpPr>
        <p:sp>
          <p:nvSpPr>
            <p:cNvPr id="55" name="object 55"/>
            <p:cNvSpPr/>
            <p:nvPr/>
          </p:nvSpPr>
          <p:spPr>
            <a:xfrm>
              <a:off x="4340097" y="2101405"/>
              <a:ext cx="69215" cy="80010"/>
            </a:xfrm>
            <a:custGeom>
              <a:avLst/>
              <a:gdLst/>
              <a:ahLst/>
              <a:cxnLst/>
              <a:rect l="l" t="t" r="r" b="b"/>
              <a:pathLst>
                <a:path w="69214" h="80010">
                  <a:moveTo>
                    <a:pt x="69213" y="0"/>
                  </a:moveTo>
                  <a:lnTo>
                    <a:pt x="0" y="0"/>
                  </a:lnTo>
                  <a:lnTo>
                    <a:pt x="0" y="79438"/>
                  </a:lnTo>
                  <a:lnTo>
                    <a:pt x="69213" y="79438"/>
                  </a:lnTo>
                  <a:lnTo>
                    <a:pt x="69213" y="0"/>
                  </a:lnTo>
                  <a:close/>
                </a:path>
              </a:pathLst>
            </a:custGeom>
            <a:solidFill>
              <a:srgbClr val="43B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40097" y="210134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34607" y="-38100"/>
                  </a:moveTo>
                  <a:lnTo>
                    <a:pt x="34607" y="38100"/>
                  </a:lnTo>
                </a:path>
              </a:pathLst>
            </a:custGeom>
            <a:ln w="69214">
              <a:solidFill>
                <a:srgbClr val="43B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4340097" y="2291842"/>
            <a:ext cx="69215" cy="118110"/>
            <a:chOff x="4340097" y="2291842"/>
            <a:chExt cx="69215" cy="118110"/>
          </a:xfrm>
        </p:grpSpPr>
        <p:sp>
          <p:nvSpPr>
            <p:cNvPr id="58" name="object 58"/>
            <p:cNvSpPr/>
            <p:nvPr/>
          </p:nvSpPr>
          <p:spPr>
            <a:xfrm>
              <a:off x="4340097" y="2330004"/>
              <a:ext cx="69215" cy="80010"/>
            </a:xfrm>
            <a:custGeom>
              <a:avLst/>
              <a:gdLst/>
              <a:ahLst/>
              <a:cxnLst/>
              <a:rect l="l" t="t" r="r" b="b"/>
              <a:pathLst>
                <a:path w="69214" h="80010">
                  <a:moveTo>
                    <a:pt x="69213" y="0"/>
                  </a:moveTo>
                  <a:lnTo>
                    <a:pt x="0" y="0"/>
                  </a:lnTo>
                  <a:lnTo>
                    <a:pt x="0" y="79439"/>
                  </a:lnTo>
                  <a:lnTo>
                    <a:pt x="69213" y="79439"/>
                  </a:lnTo>
                  <a:lnTo>
                    <a:pt x="69213" y="0"/>
                  </a:lnTo>
                  <a:close/>
                </a:path>
              </a:pathLst>
            </a:custGeom>
            <a:solidFill>
              <a:srgbClr val="6C1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340097" y="232994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34607" y="-38100"/>
                  </a:moveTo>
                  <a:lnTo>
                    <a:pt x="34607" y="38100"/>
                  </a:lnTo>
                </a:path>
              </a:pathLst>
            </a:custGeom>
            <a:ln w="69214">
              <a:solidFill>
                <a:srgbClr val="6C1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4340097" y="2523489"/>
            <a:ext cx="69215" cy="118110"/>
            <a:chOff x="4340097" y="2523489"/>
            <a:chExt cx="69215" cy="118110"/>
          </a:xfrm>
        </p:grpSpPr>
        <p:sp>
          <p:nvSpPr>
            <p:cNvPr id="61" name="object 61"/>
            <p:cNvSpPr/>
            <p:nvPr/>
          </p:nvSpPr>
          <p:spPr>
            <a:xfrm>
              <a:off x="4340097" y="2561653"/>
              <a:ext cx="69215" cy="80010"/>
            </a:xfrm>
            <a:custGeom>
              <a:avLst/>
              <a:gdLst/>
              <a:ahLst/>
              <a:cxnLst/>
              <a:rect l="l" t="t" r="r" b="b"/>
              <a:pathLst>
                <a:path w="69214" h="80010">
                  <a:moveTo>
                    <a:pt x="69213" y="0"/>
                  </a:moveTo>
                  <a:lnTo>
                    <a:pt x="0" y="0"/>
                  </a:lnTo>
                  <a:lnTo>
                    <a:pt x="0" y="79438"/>
                  </a:lnTo>
                  <a:lnTo>
                    <a:pt x="69213" y="79438"/>
                  </a:lnTo>
                  <a:lnTo>
                    <a:pt x="69213" y="0"/>
                  </a:lnTo>
                  <a:close/>
                </a:path>
              </a:pathLst>
            </a:custGeom>
            <a:solidFill>
              <a:srgbClr val="AC2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40097" y="2561589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34607" y="-38100"/>
                  </a:moveTo>
                  <a:lnTo>
                    <a:pt x="34607" y="38100"/>
                  </a:lnTo>
                </a:path>
              </a:pathLst>
            </a:custGeom>
            <a:ln w="69214">
              <a:solidFill>
                <a:srgbClr val="AC2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4340097" y="2752089"/>
            <a:ext cx="69215" cy="118110"/>
            <a:chOff x="4340097" y="2752089"/>
            <a:chExt cx="69215" cy="118110"/>
          </a:xfrm>
        </p:grpSpPr>
        <p:sp>
          <p:nvSpPr>
            <p:cNvPr id="64" name="object 64"/>
            <p:cNvSpPr/>
            <p:nvPr/>
          </p:nvSpPr>
          <p:spPr>
            <a:xfrm>
              <a:off x="4340097" y="2790253"/>
              <a:ext cx="69215" cy="80010"/>
            </a:xfrm>
            <a:custGeom>
              <a:avLst/>
              <a:gdLst/>
              <a:ahLst/>
              <a:cxnLst/>
              <a:rect l="l" t="t" r="r" b="b"/>
              <a:pathLst>
                <a:path w="69214" h="80010">
                  <a:moveTo>
                    <a:pt x="69213" y="0"/>
                  </a:moveTo>
                  <a:lnTo>
                    <a:pt x="0" y="0"/>
                  </a:lnTo>
                  <a:lnTo>
                    <a:pt x="0" y="79438"/>
                  </a:lnTo>
                  <a:lnTo>
                    <a:pt x="69213" y="79438"/>
                  </a:lnTo>
                  <a:lnTo>
                    <a:pt x="69213" y="0"/>
                  </a:lnTo>
                  <a:close/>
                </a:path>
              </a:pathLst>
            </a:custGeom>
            <a:solidFill>
              <a:srgbClr val="EB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340097" y="2790189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34607" y="-38100"/>
                  </a:moveTo>
                  <a:lnTo>
                    <a:pt x="34607" y="38100"/>
                  </a:lnTo>
                </a:path>
              </a:pathLst>
            </a:custGeom>
            <a:ln w="69214">
              <a:solidFill>
                <a:srgbClr val="EB8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340097" y="2983738"/>
            <a:ext cx="69215" cy="114935"/>
            <a:chOff x="4340097" y="2983738"/>
            <a:chExt cx="69215" cy="114935"/>
          </a:xfrm>
        </p:grpSpPr>
        <p:sp>
          <p:nvSpPr>
            <p:cNvPr id="67" name="object 67"/>
            <p:cNvSpPr/>
            <p:nvPr/>
          </p:nvSpPr>
          <p:spPr>
            <a:xfrm>
              <a:off x="4340097" y="3021901"/>
              <a:ext cx="69215" cy="76835"/>
            </a:xfrm>
            <a:custGeom>
              <a:avLst/>
              <a:gdLst/>
              <a:ahLst/>
              <a:cxnLst/>
              <a:rect l="l" t="t" r="r" b="b"/>
              <a:pathLst>
                <a:path w="69214" h="76835">
                  <a:moveTo>
                    <a:pt x="69213" y="0"/>
                  </a:moveTo>
                  <a:lnTo>
                    <a:pt x="0" y="0"/>
                  </a:lnTo>
                  <a:lnTo>
                    <a:pt x="0" y="76390"/>
                  </a:lnTo>
                  <a:lnTo>
                    <a:pt x="69213" y="76390"/>
                  </a:lnTo>
                  <a:lnTo>
                    <a:pt x="69213" y="0"/>
                  </a:lnTo>
                  <a:close/>
                </a:path>
              </a:pathLst>
            </a:custGeom>
            <a:solidFill>
              <a:srgbClr val="004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40097" y="3021838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34607" y="-38100"/>
                  </a:moveTo>
                  <a:lnTo>
                    <a:pt x="34607" y="38100"/>
                  </a:lnTo>
                </a:path>
              </a:pathLst>
            </a:custGeom>
            <a:ln w="69214">
              <a:solidFill>
                <a:srgbClr val="0046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4340097" y="3212338"/>
            <a:ext cx="69215" cy="114935"/>
            <a:chOff x="4340097" y="3212338"/>
            <a:chExt cx="69215" cy="114935"/>
          </a:xfrm>
        </p:grpSpPr>
        <p:sp>
          <p:nvSpPr>
            <p:cNvPr id="70" name="object 70"/>
            <p:cNvSpPr/>
            <p:nvPr/>
          </p:nvSpPr>
          <p:spPr>
            <a:xfrm>
              <a:off x="4340097" y="3250501"/>
              <a:ext cx="69215" cy="76835"/>
            </a:xfrm>
            <a:custGeom>
              <a:avLst/>
              <a:gdLst/>
              <a:ahLst/>
              <a:cxnLst/>
              <a:rect l="l" t="t" r="r" b="b"/>
              <a:pathLst>
                <a:path w="69214" h="76835">
                  <a:moveTo>
                    <a:pt x="69213" y="0"/>
                  </a:moveTo>
                  <a:lnTo>
                    <a:pt x="0" y="0"/>
                  </a:lnTo>
                  <a:lnTo>
                    <a:pt x="0" y="76390"/>
                  </a:lnTo>
                  <a:lnTo>
                    <a:pt x="69213" y="76390"/>
                  </a:lnTo>
                  <a:lnTo>
                    <a:pt x="69213" y="0"/>
                  </a:lnTo>
                  <a:close/>
                </a:path>
              </a:pathLst>
            </a:custGeom>
            <a:solidFill>
              <a:srgbClr val="002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40097" y="3250438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34607" y="-38100"/>
                  </a:moveTo>
                  <a:lnTo>
                    <a:pt x="34607" y="38100"/>
                  </a:lnTo>
                </a:path>
              </a:pathLst>
            </a:custGeom>
            <a:ln w="69214">
              <a:solidFill>
                <a:srgbClr val="002C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4340097" y="3442589"/>
            <a:ext cx="69215" cy="116205"/>
            <a:chOff x="4340097" y="3442589"/>
            <a:chExt cx="69215" cy="116205"/>
          </a:xfrm>
        </p:grpSpPr>
        <p:sp>
          <p:nvSpPr>
            <p:cNvPr id="73" name="object 73"/>
            <p:cNvSpPr/>
            <p:nvPr/>
          </p:nvSpPr>
          <p:spPr>
            <a:xfrm>
              <a:off x="4340097" y="3480753"/>
              <a:ext cx="69215" cy="78105"/>
            </a:xfrm>
            <a:custGeom>
              <a:avLst/>
              <a:gdLst/>
              <a:ahLst/>
              <a:cxnLst/>
              <a:rect l="l" t="t" r="r" b="b"/>
              <a:pathLst>
                <a:path w="69214" h="78104">
                  <a:moveTo>
                    <a:pt x="69213" y="0"/>
                  </a:moveTo>
                  <a:lnTo>
                    <a:pt x="0" y="0"/>
                  </a:lnTo>
                  <a:lnTo>
                    <a:pt x="0" y="77786"/>
                  </a:lnTo>
                  <a:lnTo>
                    <a:pt x="69213" y="77786"/>
                  </a:lnTo>
                  <a:lnTo>
                    <a:pt x="69213" y="0"/>
                  </a:lnTo>
                  <a:close/>
                </a:path>
              </a:pathLst>
            </a:custGeom>
            <a:solidFill>
              <a:srgbClr val="286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40097" y="3480689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34607" y="-38100"/>
                  </a:moveTo>
                  <a:lnTo>
                    <a:pt x="34607" y="38100"/>
                  </a:lnTo>
                </a:path>
              </a:pathLst>
            </a:custGeom>
            <a:ln w="69214">
              <a:solidFill>
                <a:srgbClr val="286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4340097" y="3672713"/>
            <a:ext cx="69215" cy="114935"/>
            <a:chOff x="4340097" y="3672713"/>
            <a:chExt cx="69215" cy="114935"/>
          </a:xfrm>
        </p:grpSpPr>
        <p:sp>
          <p:nvSpPr>
            <p:cNvPr id="76" name="object 76"/>
            <p:cNvSpPr/>
            <p:nvPr/>
          </p:nvSpPr>
          <p:spPr>
            <a:xfrm>
              <a:off x="4340097" y="3710876"/>
              <a:ext cx="69215" cy="76835"/>
            </a:xfrm>
            <a:custGeom>
              <a:avLst/>
              <a:gdLst/>
              <a:ahLst/>
              <a:cxnLst/>
              <a:rect l="l" t="t" r="r" b="b"/>
              <a:pathLst>
                <a:path w="69214" h="76835">
                  <a:moveTo>
                    <a:pt x="69213" y="0"/>
                  </a:moveTo>
                  <a:lnTo>
                    <a:pt x="0" y="0"/>
                  </a:lnTo>
                  <a:lnTo>
                    <a:pt x="0" y="76263"/>
                  </a:lnTo>
                  <a:lnTo>
                    <a:pt x="69213" y="76263"/>
                  </a:lnTo>
                  <a:lnTo>
                    <a:pt x="69213" y="0"/>
                  </a:lnTo>
                  <a:close/>
                </a:path>
              </a:pathLst>
            </a:custGeom>
            <a:solidFill>
              <a:srgbClr val="411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40097" y="3710813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34607" y="-38100"/>
                  </a:moveTo>
                  <a:lnTo>
                    <a:pt x="34607" y="38100"/>
                  </a:lnTo>
                </a:path>
              </a:pathLst>
            </a:custGeom>
            <a:ln w="69214">
              <a:solidFill>
                <a:srgbClr val="4112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4340097" y="3901185"/>
            <a:ext cx="69215" cy="114935"/>
            <a:chOff x="4340097" y="3901185"/>
            <a:chExt cx="69215" cy="114935"/>
          </a:xfrm>
        </p:grpSpPr>
        <p:sp>
          <p:nvSpPr>
            <p:cNvPr id="79" name="object 79"/>
            <p:cNvSpPr/>
            <p:nvPr/>
          </p:nvSpPr>
          <p:spPr>
            <a:xfrm>
              <a:off x="4340097" y="3939349"/>
              <a:ext cx="69215" cy="76835"/>
            </a:xfrm>
            <a:custGeom>
              <a:avLst/>
              <a:gdLst/>
              <a:ahLst/>
              <a:cxnLst/>
              <a:rect l="l" t="t" r="r" b="b"/>
              <a:pathLst>
                <a:path w="69214" h="76835">
                  <a:moveTo>
                    <a:pt x="69213" y="0"/>
                  </a:moveTo>
                  <a:lnTo>
                    <a:pt x="0" y="0"/>
                  </a:lnTo>
                  <a:lnTo>
                    <a:pt x="0" y="76390"/>
                  </a:lnTo>
                  <a:lnTo>
                    <a:pt x="69213" y="76390"/>
                  </a:lnTo>
                  <a:lnTo>
                    <a:pt x="69213" y="0"/>
                  </a:lnTo>
                  <a:close/>
                </a:path>
              </a:pathLst>
            </a:custGeom>
            <a:solidFill>
              <a:srgbClr val="681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40097" y="393928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34607" y="-38100"/>
                  </a:moveTo>
                  <a:lnTo>
                    <a:pt x="34607" y="38100"/>
                  </a:lnTo>
                </a:path>
              </a:pathLst>
            </a:custGeom>
            <a:ln w="69214">
              <a:solidFill>
                <a:srgbClr val="681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4340097" y="4132834"/>
            <a:ext cx="69215" cy="111760"/>
            <a:chOff x="4340097" y="4132834"/>
            <a:chExt cx="69215" cy="111760"/>
          </a:xfrm>
        </p:grpSpPr>
        <p:sp>
          <p:nvSpPr>
            <p:cNvPr id="82" name="object 82"/>
            <p:cNvSpPr/>
            <p:nvPr/>
          </p:nvSpPr>
          <p:spPr>
            <a:xfrm>
              <a:off x="4340097" y="4170997"/>
              <a:ext cx="69215" cy="73660"/>
            </a:xfrm>
            <a:custGeom>
              <a:avLst/>
              <a:gdLst/>
              <a:ahLst/>
              <a:cxnLst/>
              <a:rect l="l" t="t" r="r" b="b"/>
              <a:pathLst>
                <a:path w="69214" h="73660">
                  <a:moveTo>
                    <a:pt x="69213" y="0"/>
                  </a:moveTo>
                  <a:lnTo>
                    <a:pt x="0" y="0"/>
                  </a:lnTo>
                  <a:lnTo>
                    <a:pt x="0" y="73342"/>
                  </a:lnTo>
                  <a:lnTo>
                    <a:pt x="69213" y="73342"/>
                  </a:lnTo>
                  <a:lnTo>
                    <a:pt x="69213" y="0"/>
                  </a:lnTo>
                  <a:close/>
                </a:path>
              </a:pathLst>
            </a:custGeom>
            <a:solidFill>
              <a:srgbClr val="8E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340097" y="417093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34607" y="-38099"/>
                  </a:moveTo>
                  <a:lnTo>
                    <a:pt x="34607" y="38100"/>
                  </a:lnTo>
                </a:path>
              </a:pathLst>
            </a:custGeom>
            <a:ln w="69214">
              <a:solidFill>
                <a:srgbClr val="8E5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4340097" y="4361434"/>
            <a:ext cx="69215" cy="114935"/>
            <a:chOff x="4340097" y="4361434"/>
            <a:chExt cx="69215" cy="114935"/>
          </a:xfrm>
        </p:grpSpPr>
        <p:sp>
          <p:nvSpPr>
            <p:cNvPr id="85" name="object 85"/>
            <p:cNvSpPr/>
            <p:nvPr/>
          </p:nvSpPr>
          <p:spPr>
            <a:xfrm>
              <a:off x="4340097" y="4399597"/>
              <a:ext cx="69215" cy="76835"/>
            </a:xfrm>
            <a:custGeom>
              <a:avLst/>
              <a:gdLst/>
              <a:ahLst/>
              <a:cxnLst/>
              <a:rect l="l" t="t" r="r" b="b"/>
              <a:pathLst>
                <a:path w="69214" h="76835">
                  <a:moveTo>
                    <a:pt x="69213" y="0"/>
                  </a:moveTo>
                  <a:lnTo>
                    <a:pt x="0" y="0"/>
                  </a:lnTo>
                  <a:lnTo>
                    <a:pt x="0" y="76390"/>
                  </a:lnTo>
                  <a:lnTo>
                    <a:pt x="69213" y="76390"/>
                  </a:lnTo>
                  <a:lnTo>
                    <a:pt x="69213" y="0"/>
                  </a:lnTo>
                  <a:close/>
                </a:path>
              </a:pathLst>
            </a:custGeom>
            <a:solidFill>
              <a:srgbClr val="529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340097" y="439953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34607" y="-38099"/>
                  </a:moveTo>
                  <a:lnTo>
                    <a:pt x="34607" y="38100"/>
                  </a:lnTo>
                </a:path>
              </a:pathLst>
            </a:custGeom>
            <a:ln w="69214">
              <a:solidFill>
                <a:srgbClr val="5294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340097" y="4593082"/>
            <a:ext cx="69215" cy="111760"/>
            <a:chOff x="4340097" y="4593082"/>
            <a:chExt cx="69215" cy="111760"/>
          </a:xfrm>
        </p:grpSpPr>
        <p:sp>
          <p:nvSpPr>
            <p:cNvPr id="88" name="object 88"/>
            <p:cNvSpPr/>
            <p:nvPr/>
          </p:nvSpPr>
          <p:spPr>
            <a:xfrm>
              <a:off x="4340097" y="4631245"/>
              <a:ext cx="69215" cy="73660"/>
            </a:xfrm>
            <a:custGeom>
              <a:avLst/>
              <a:gdLst/>
              <a:ahLst/>
              <a:cxnLst/>
              <a:rect l="l" t="t" r="r" b="b"/>
              <a:pathLst>
                <a:path w="69214" h="73660">
                  <a:moveTo>
                    <a:pt x="69213" y="0"/>
                  </a:moveTo>
                  <a:lnTo>
                    <a:pt x="0" y="0"/>
                  </a:lnTo>
                  <a:lnTo>
                    <a:pt x="0" y="73342"/>
                  </a:lnTo>
                  <a:lnTo>
                    <a:pt x="69213" y="73342"/>
                  </a:lnTo>
                  <a:lnTo>
                    <a:pt x="69213" y="0"/>
                  </a:lnTo>
                  <a:close/>
                </a:path>
              </a:pathLst>
            </a:custGeom>
            <a:solidFill>
              <a:srgbClr val="006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40097" y="463118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34607" y="-38099"/>
                  </a:moveTo>
                  <a:lnTo>
                    <a:pt x="34607" y="38100"/>
                  </a:lnTo>
                </a:path>
              </a:pathLst>
            </a:custGeom>
            <a:ln w="69214">
              <a:solidFill>
                <a:srgbClr val="006D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4340097" y="4821682"/>
            <a:ext cx="69215" cy="111760"/>
            <a:chOff x="4340097" y="4821682"/>
            <a:chExt cx="69215" cy="111760"/>
          </a:xfrm>
        </p:grpSpPr>
        <p:sp>
          <p:nvSpPr>
            <p:cNvPr id="91" name="object 91"/>
            <p:cNvSpPr/>
            <p:nvPr/>
          </p:nvSpPr>
          <p:spPr>
            <a:xfrm>
              <a:off x="4340097" y="4859844"/>
              <a:ext cx="69215" cy="73660"/>
            </a:xfrm>
            <a:custGeom>
              <a:avLst/>
              <a:gdLst/>
              <a:ahLst/>
              <a:cxnLst/>
              <a:rect l="l" t="t" r="r" b="b"/>
              <a:pathLst>
                <a:path w="69214" h="73660">
                  <a:moveTo>
                    <a:pt x="69213" y="0"/>
                  </a:moveTo>
                  <a:lnTo>
                    <a:pt x="0" y="0"/>
                  </a:lnTo>
                  <a:lnTo>
                    <a:pt x="0" y="73343"/>
                  </a:lnTo>
                  <a:lnTo>
                    <a:pt x="69213" y="73343"/>
                  </a:lnTo>
                  <a:lnTo>
                    <a:pt x="69213" y="0"/>
                  </a:lnTo>
                  <a:close/>
                </a:path>
              </a:pathLst>
            </a:custGeom>
            <a:solidFill>
              <a:srgbClr val="66C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40097" y="485978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34607" y="-38099"/>
                  </a:moveTo>
                  <a:lnTo>
                    <a:pt x="34607" y="38100"/>
                  </a:lnTo>
                </a:path>
              </a:pathLst>
            </a:custGeom>
            <a:ln w="69214">
              <a:solidFill>
                <a:srgbClr val="66C5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/>
          <p:nvPr/>
        </p:nvSpPr>
        <p:spPr>
          <a:xfrm>
            <a:off x="4340097" y="5131561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34607" y="-38100"/>
                </a:moveTo>
                <a:lnTo>
                  <a:pt x="34607" y="38100"/>
                </a:lnTo>
              </a:path>
            </a:pathLst>
          </a:custGeom>
          <a:ln w="69214">
            <a:solidFill>
              <a:srgbClr val="9F2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title"/>
          </p:nvPr>
        </p:nvSpPr>
        <p:spPr>
          <a:xfrm>
            <a:off x="462178" y="60147"/>
            <a:ext cx="2972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MT"/>
                <a:cs typeface="Arial MT"/>
              </a:rPr>
              <a:t>MA</a:t>
            </a:r>
            <a:r>
              <a:rPr sz="2400" b="0" spc="-10" dirty="0">
                <a:latin typeface="Arial MT"/>
                <a:cs typeface="Arial MT"/>
              </a:rPr>
              <a:t>R</a:t>
            </a:r>
            <a:r>
              <a:rPr sz="2400" b="0" dirty="0">
                <a:latin typeface="Arial MT"/>
                <a:cs typeface="Arial MT"/>
              </a:rPr>
              <a:t>K</a:t>
            </a:r>
            <a:r>
              <a:rPr sz="2400" b="0" spc="-15" dirty="0">
                <a:latin typeface="Arial MT"/>
                <a:cs typeface="Arial MT"/>
              </a:rPr>
              <a:t>E</a:t>
            </a:r>
            <a:r>
              <a:rPr sz="2400" b="0" dirty="0">
                <a:latin typeface="Arial MT"/>
                <a:cs typeface="Arial MT"/>
              </a:rPr>
              <a:t>T</a:t>
            </a:r>
            <a:r>
              <a:rPr sz="2400" b="0" spc="-204" dirty="0">
                <a:latin typeface="Arial MT"/>
                <a:cs typeface="Arial MT"/>
              </a:rPr>
              <a:t> </a:t>
            </a:r>
            <a:r>
              <a:rPr sz="2400" b="0" spc="-25" dirty="0">
                <a:latin typeface="Arial MT"/>
                <a:cs typeface="Arial MT"/>
              </a:rPr>
              <a:t>O</a:t>
            </a:r>
            <a:r>
              <a:rPr sz="2400" b="0" spc="-35" dirty="0">
                <a:latin typeface="Arial MT"/>
                <a:cs typeface="Arial MT"/>
              </a:rPr>
              <a:t>VERV</a:t>
            </a:r>
            <a:r>
              <a:rPr sz="2400" b="0" spc="-20" dirty="0">
                <a:latin typeface="Arial MT"/>
                <a:cs typeface="Arial MT"/>
              </a:rPr>
              <a:t>I</a:t>
            </a:r>
            <a:r>
              <a:rPr sz="2400" b="0" spc="-35" dirty="0">
                <a:latin typeface="Arial MT"/>
                <a:cs typeface="Arial MT"/>
              </a:rPr>
              <a:t>E</a:t>
            </a:r>
            <a:r>
              <a:rPr sz="2400" b="0" dirty="0">
                <a:latin typeface="Arial MT"/>
                <a:cs typeface="Arial MT"/>
              </a:rPr>
              <a:t>W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62178" y="463118"/>
            <a:ext cx="235648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C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1</a:t>
            </a: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Pe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f</a:t>
            </a: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o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man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c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2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by</a:t>
            </a:r>
            <a:r>
              <a:rPr sz="1200" spc="-1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b="1" spc="-9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200" b="1" spc="-35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1200" b="1" spc="-4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1278890">
              <a:lnSpc>
                <a:spcPct val="100000"/>
              </a:lnSpc>
            </a:pP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ke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52780" y="6199428"/>
            <a:ext cx="5873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latin typeface="Arial MT"/>
                <a:cs typeface="Arial MT"/>
              </a:rPr>
              <a:t>QuintilesIMS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97" name="object 97"/>
          <p:cNvGraphicFramePr>
            <a:graphicFrameLocks noGrp="1"/>
          </p:cNvGraphicFramePr>
          <p:nvPr/>
        </p:nvGraphicFramePr>
        <p:xfrm>
          <a:off x="6431026" y="145795"/>
          <a:ext cx="2436495" cy="678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6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437">
                <a:tc>
                  <a:txBody>
                    <a:bodyPr/>
                    <a:lstStyle/>
                    <a:p>
                      <a:pPr marR="120650" algn="r">
                        <a:lnSpc>
                          <a:spcPts val="1550"/>
                        </a:lnSpc>
                        <a:tabLst>
                          <a:tab pos="188595" algn="l"/>
                        </a:tabLst>
                      </a:pPr>
                      <a:r>
                        <a:rPr sz="1400" b="1" u="heavy" dirty="0">
                          <a:uFill>
                            <a:solidFill>
                              <a:srgbClr val="525252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sz="1400" b="1" u="heavy" spc="-15" dirty="0">
                          <a:uFill>
                            <a:solidFill>
                              <a:srgbClr val="525252"/>
                            </a:solidFill>
                          </a:uFill>
                          <a:latin typeface="Arial"/>
                          <a:cs typeface="Arial"/>
                        </a:rPr>
                        <a:t>MAT1Q2017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8"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Tot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3,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63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million</a:t>
                      </a:r>
                      <a:r>
                        <a:rPr sz="1200" b="1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$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119380" algn="r">
                        <a:lnSpc>
                          <a:spcPts val="1355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Gro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h:</a:t>
                      </a:r>
                      <a:r>
                        <a:rPr sz="1200" b="1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8" name="object 98"/>
          <p:cNvGraphicFramePr>
            <a:graphicFrameLocks noGrp="1"/>
          </p:cNvGraphicFramePr>
          <p:nvPr/>
        </p:nvGraphicFramePr>
        <p:xfrm>
          <a:off x="7044690" y="1031567"/>
          <a:ext cx="1812289" cy="320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7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43">
                <a:tc>
                  <a:txBody>
                    <a:bodyPr/>
                    <a:lstStyle/>
                    <a:p>
                      <a:pPr marL="117475" algn="ctr">
                        <a:lnSpc>
                          <a:spcPts val="1160"/>
                        </a:lnSpc>
                      </a:pPr>
                      <a:r>
                        <a:rPr sz="11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Growth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ts val="1160"/>
                        </a:lnSpc>
                      </a:pPr>
                      <a:r>
                        <a:rPr sz="11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43">
                <a:tc>
                  <a:txBody>
                    <a:bodyPr/>
                    <a:lstStyle/>
                    <a:p>
                      <a:pPr marL="113030" algn="ctr">
                        <a:lnSpc>
                          <a:spcPts val="1160"/>
                        </a:lnSpc>
                      </a:pPr>
                      <a:r>
                        <a:rPr sz="1100" b="1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00" b="1" spc="-3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1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9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7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1Q201</a:t>
                      </a:r>
                      <a:r>
                        <a:rPr sz="11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1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9" name="object 99"/>
          <p:cNvSpPr txBox="1"/>
          <p:nvPr/>
        </p:nvSpPr>
        <p:spPr>
          <a:xfrm>
            <a:off x="313181" y="5583808"/>
            <a:ext cx="37071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 MT"/>
                <a:cs typeface="Arial MT"/>
              </a:rPr>
              <a:t>Value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2019: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5.2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Billions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USD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2588" y="3634740"/>
            <a:ext cx="1647443" cy="12527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74260" y="4148073"/>
            <a:ext cx="8394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BE</a:t>
            </a:r>
            <a:r>
              <a:rPr sz="1200" spc="-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p</a:t>
            </a:r>
            <a:r>
              <a:rPr sz="1200" spc="-20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oduc</a:t>
            </a: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0835" y="3634740"/>
            <a:ext cx="1647444" cy="12527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80172" y="3989323"/>
            <a:ext cx="1604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01F5F"/>
                </a:solidFill>
                <a:latin typeface="Arial MT"/>
                <a:cs typeface="Arial MT"/>
              </a:rPr>
              <a:t>WHO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GMP – 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outside </a:t>
            </a: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 Vietnam</a:t>
            </a:r>
            <a:r>
              <a:rPr sz="12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PICS</a:t>
            </a:r>
            <a:r>
              <a:rPr sz="12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from</a:t>
            </a:r>
            <a:r>
              <a:rPr sz="12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rest </a:t>
            </a:r>
            <a:r>
              <a:rPr sz="1200" spc="-3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of</a:t>
            </a:r>
            <a:r>
              <a:rPr sz="12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the</a:t>
            </a:r>
            <a:r>
              <a:rPr sz="12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 MT"/>
                <a:cs typeface="Arial MT"/>
              </a:rPr>
              <a:t>world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1284" y="3637788"/>
            <a:ext cx="1647443" cy="12496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71717" y="4050919"/>
            <a:ext cx="1297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001F5F"/>
                </a:solidFill>
                <a:latin typeface="Arial MT"/>
                <a:cs typeface="Arial MT"/>
              </a:rPr>
              <a:t>W</a:t>
            </a:r>
            <a:r>
              <a:rPr sz="1200" spc="15" dirty="0">
                <a:solidFill>
                  <a:srgbClr val="001F5F"/>
                </a:solidFill>
                <a:latin typeface="Arial MT"/>
                <a:cs typeface="Arial MT"/>
              </a:rPr>
              <a:t>H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O</a:t>
            </a:r>
            <a:r>
              <a:rPr sz="1200" spc="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GMP</a:t>
            </a:r>
            <a:r>
              <a:rPr sz="12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–</a:t>
            </a:r>
            <a:r>
              <a:rPr sz="1200" spc="-1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OH</a:t>
            </a:r>
            <a:endParaRPr sz="1200">
              <a:latin typeface="Arial MT"/>
              <a:cs typeface="Arial MT"/>
            </a:endParaRPr>
          </a:p>
          <a:p>
            <a:pPr marL="44450" algn="ctr">
              <a:lnSpc>
                <a:spcPct val="100000"/>
              </a:lnSpc>
            </a:pP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approved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988" y="3637788"/>
            <a:ext cx="1821180" cy="124968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25323" y="3686682"/>
            <a:ext cx="163766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1a.</a:t>
            </a:r>
            <a:r>
              <a:rPr sz="12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ICH-EU,</a:t>
            </a:r>
            <a:r>
              <a:rPr sz="12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PIC/s</a:t>
            </a:r>
            <a:r>
              <a:rPr sz="12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GMP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(C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200" spc="5" dirty="0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ad</a:t>
            </a:r>
            <a:r>
              <a:rPr sz="1200" spc="-2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,</a:t>
            </a:r>
            <a:r>
              <a:rPr sz="1200" spc="-10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Au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st</a:t>
            </a:r>
            <a:r>
              <a:rPr sz="1200" spc="-20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li</a:t>
            </a: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,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Japan),</a:t>
            </a:r>
            <a:r>
              <a:rPr sz="1200" spc="-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US</a:t>
            </a: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 FDA.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5323" y="4418457"/>
            <a:ext cx="1344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1b.</a:t>
            </a:r>
            <a:r>
              <a:rPr sz="1200" spc="-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ICH-WHO</a:t>
            </a:r>
            <a:r>
              <a:rPr sz="1200" spc="-8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GMP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MOH</a:t>
            </a:r>
            <a:r>
              <a:rPr sz="12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approved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2504" y="2697479"/>
            <a:ext cx="1955292" cy="99669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65252" y="2795142"/>
            <a:ext cx="158242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ener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1: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ICH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Country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/G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-G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5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in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Sch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cou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70176" y="3633215"/>
            <a:ext cx="1659636" cy="128625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217547" y="3686302"/>
            <a:ext cx="1502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2a.</a:t>
            </a:r>
            <a:r>
              <a:rPr sz="12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Non</a:t>
            </a:r>
            <a:r>
              <a:rPr sz="12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ICH-EU</a:t>
            </a:r>
            <a:r>
              <a:rPr sz="12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GMP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17547" y="4052061"/>
            <a:ext cx="15627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2b.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ICH </a:t>
            </a: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In-licensed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Only</a:t>
            </a:r>
            <a:r>
              <a:rPr sz="12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accept</a:t>
            </a:r>
            <a:r>
              <a:rPr sz="12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PICS</a:t>
            </a:r>
            <a:r>
              <a:rPr sz="12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from </a:t>
            </a:r>
            <a:r>
              <a:rPr sz="1200" spc="-3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K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o</a:t>
            </a:r>
            <a:r>
              <a:rPr sz="1200" spc="-20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200" spc="-2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,</a:t>
            </a:r>
            <a:r>
              <a:rPr sz="12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MT"/>
                <a:cs typeface="Arial MT"/>
              </a:rPr>
              <a:t>S</a:t>
            </a:r>
            <a:r>
              <a:rPr sz="1200" spc="-20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sz="1200" spc="-25" dirty="0">
                <a:solidFill>
                  <a:srgbClr val="001F5F"/>
                </a:solidFill>
                <a:latin typeface="Arial MT"/>
                <a:cs typeface="Arial M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200" spc="-25" dirty="0">
                <a:solidFill>
                  <a:srgbClr val="001F5F"/>
                </a:solidFill>
                <a:latin typeface="Arial MT"/>
                <a:cs typeface="Arial MT"/>
              </a:rPr>
              <a:t>po</a:t>
            </a:r>
            <a:r>
              <a:rPr sz="1200" spc="-20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and  </a:t>
            </a:r>
            <a:r>
              <a:rPr sz="1200" spc="-45" dirty="0">
                <a:solidFill>
                  <a:srgbClr val="001F5F"/>
                </a:solidFill>
                <a:latin typeface="Arial MT"/>
                <a:cs typeface="Arial MT"/>
              </a:rPr>
              <a:t>Taiwan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33703" y="211962"/>
            <a:ext cx="7395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Arial MT"/>
                <a:cs typeface="Arial MT"/>
              </a:rPr>
              <a:t>ETC</a:t>
            </a:r>
            <a:r>
              <a:rPr sz="2800" b="0" spc="15" dirty="0">
                <a:latin typeface="Arial MT"/>
                <a:cs typeface="Arial MT"/>
              </a:rPr>
              <a:t> </a:t>
            </a:r>
            <a:r>
              <a:rPr sz="2800" b="0" spc="-5" dirty="0">
                <a:latin typeface="Arial MT"/>
                <a:cs typeface="Arial MT"/>
              </a:rPr>
              <a:t>-</a:t>
            </a:r>
            <a:r>
              <a:rPr sz="2800" b="0" spc="15" dirty="0">
                <a:latin typeface="Arial MT"/>
                <a:cs typeface="Arial MT"/>
              </a:rPr>
              <a:t> </a:t>
            </a:r>
            <a:r>
              <a:rPr sz="2800" b="0" spc="-5" dirty="0">
                <a:latin typeface="Arial MT"/>
                <a:cs typeface="Arial MT"/>
              </a:rPr>
              <a:t>total</a:t>
            </a:r>
            <a:r>
              <a:rPr sz="2800" b="0" spc="5" dirty="0">
                <a:latin typeface="Arial MT"/>
                <a:cs typeface="Arial MT"/>
              </a:rPr>
              <a:t> </a:t>
            </a:r>
            <a:r>
              <a:rPr sz="2800" b="0" spc="-5" dirty="0">
                <a:latin typeface="Arial MT"/>
                <a:cs typeface="Arial MT"/>
              </a:rPr>
              <a:t>market:</a:t>
            </a:r>
            <a:r>
              <a:rPr sz="2800" b="0" spc="25" dirty="0">
                <a:latin typeface="Arial MT"/>
                <a:cs typeface="Arial MT"/>
              </a:rPr>
              <a:t> </a:t>
            </a:r>
            <a:r>
              <a:rPr sz="2800" b="0" spc="-5" dirty="0">
                <a:latin typeface="Arial MT"/>
                <a:cs typeface="Arial MT"/>
              </a:rPr>
              <a:t>5</a:t>
            </a:r>
            <a:r>
              <a:rPr sz="2800" b="0" spc="25" dirty="0">
                <a:latin typeface="Arial MT"/>
                <a:cs typeface="Arial MT"/>
              </a:rPr>
              <a:t> </a:t>
            </a:r>
            <a:r>
              <a:rPr sz="2800" b="0" spc="-5" dirty="0">
                <a:latin typeface="Arial MT"/>
                <a:cs typeface="Arial MT"/>
              </a:rPr>
              <a:t>Generic</a:t>
            </a:r>
            <a:r>
              <a:rPr sz="2800" b="0" spc="20" dirty="0">
                <a:latin typeface="Arial MT"/>
                <a:cs typeface="Arial MT"/>
              </a:rPr>
              <a:t> </a:t>
            </a:r>
            <a:r>
              <a:rPr sz="2800" b="0" spc="-5" dirty="0">
                <a:latin typeface="Arial MT"/>
                <a:cs typeface="Arial MT"/>
              </a:rPr>
              <a:t>tender</a:t>
            </a:r>
            <a:r>
              <a:rPr sz="2800" b="0" spc="-55" dirty="0">
                <a:latin typeface="Arial MT"/>
                <a:cs typeface="Arial MT"/>
              </a:rPr>
              <a:t> </a:t>
            </a:r>
            <a:r>
              <a:rPr sz="2800" b="0" spc="-5" dirty="0">
                <a:latin typeface="Arial MT"/>
                <a:cs typeface="Arial MT"/>
              </a:rPr>
              <a:t>segments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97963" y="596011"/>
            <a:ext cx="4272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001F5F"/>
                </a:solidFill>
                <a:latin typeface="Arial"/>
                <a:cs typeface="Arial"/>
              </a:rPr>
              <a:t>Achieve</a:t>
            </a:r>
            <a:r>
              <a:rPr sz="2800" i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Arial"/>
                <a:cs typeface="Arial"/>
              </a:rPr>
              <a:t>70%</a:t>
            </a:r>
            <a:r>
              <a:rPr sz="28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Arial"/>
                <a:cs typeface="Arial"/>
              </a:rPr>
              <a:t>market</a:t>
            </a:r>
            <a:r>
              <a:rPr sz="2800" i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Arial"/>
                <a:cs typeface="Arial"/>
              </a:rPr>
              <a:t>share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-8306" y="3523535"/>
            <a:ext cx="224790" cy="12039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10" dirty="0">
                <a:solidFill>
                  <a:srgbClr val="003366"/>
                </a:solidFill>
                <a:latin typeface="Arial"/>
                <a:cs typeface="Arial"/>
              </a:rPr>
              <a:t>Requirements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15311" y="2773679"/>
            <a:ext cx="1767839" cy="79857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257805" y="3031363"/>
            <a:ext cx="13576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GMP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80103" y="2773679"/>
            <a:ext cx="1767839" cy="79857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971671" y="3061462"/>
            <a:ext cx="15621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38800" y="2773679"/>
            <a:ext cx="1769363" cy="79857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736716" y="2949067"/>
            <a:ext cx="11182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1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GMP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88352" y="2773679"/>
            <a:ext cx="1752600" cy="80162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563993" y="3031363"/>
            <a:ext cx="12655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r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85800" y="4992623"/>
            <a:ext cx="935990" cy="815340"/>
          </a:xfrm>
          <a:custGeom>
            <a:avLst/>
            <a:gdLst/>
            <a:ahLst/>
            <a:cxnLst/>
            <a:rect l="l" t="t" r="r" b="b"/>
            <a:pathLst>
              <a:path w="935990" h="815339">
                <a:moveTo>
                  <a:pt x="467741" y="0"/>
                </a:moveTo>
                <a:lnTo>
                  <a:pt x="0" y="206375"/>
                </a:lnTo>
                <a:lnTo>
                  <a:pt x="0" y="815085"/>
                </a:lnTo>
                <a:lnTo>
                  <a:pt x="935482" y="815085"/>
                </a:lnTo>
                <a:lnTo>
                  <a:pt x="935482" y="206375"/>
                </a:lnTo>
                <a:lnTo>
                  <a:pt x="467741" y="0"/>
                </a:lnTo>
                <a:close/>
              </a:path>
            </a:pathLst>
          </a:custGeom>
          <a:solidFill>
            <a:srgbClr val="EB7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24890" y="5300598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29.8%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55164" y="4980432"/>
            <a:ext cx="937260" cy="814069"/>
          </a:xfrm>
          <a:custGeom>
            <a:avLst/>
            <a:gdLst/>
            <a:ahLst/>
            <a:cxnLst/>
            <a:rect l="l" t="t" r="r" b="b"/>
            <a:pathLst>
              <a:path w="937260" h="814070">
                <a:moveTo>
                  <a:pt x="468503" y="0"/>
                </a:moveTo>
                <a:lnTo>
                  <a:pt x="0" y="205867"/>
                </a:lnTo>
                <a:lnTo>
                  <a:pt x="0" y="813562"/>
                </a:lnTo>
                <a:lnTo>
                  <a:pt x="937006" y="813562"/>
                </a:lnTo>
                <a:lnTo>
                  <a:pt x="937006" y="205867"/>
                </a:lnTo>
                <a:lnTo>
                  <a:pt x="468503" y="0"/>
                </a:lnTo>
                <a:close/>
              </a:path>
            </a:pathLst>
          </a:custGeom>
          <a:solidFill>
            <a:srgbClr val="EB7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638170" y="5247589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12.5%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14444" y="5003291"/>
            <a:ext cx="938530" cy="814069"/>
          </a:xfrm>
          <a:custGeom>
            <a:avLst/>
            <a:gdLst/>
            <a:ahLst/>
            <a:cxnLst/>
            <a:rect l="l" t="t" r="r" b="b"/>
            <a:pathLst>
              <a:path w="938529" h="814070">
                <a:moveTo>
                  <a:pt x="469138" y="0"/>
                </a:moveTo>
                <a:lnTo>
                  <a:pt x="0" y="205866"/>
                </a:lnTo>
                <a:lnTo>
                  <a:pt x="0" y="813561"/>
                </a:lnTo>
                <a:lnTo>
                  <a:pt x="938402" y="813561"/>
                </a:lnTo>
                <a:lnTo>
                  <a:pt x="938402" y="205866"/>
                </a:lnTo>
                <a:lnTo>
                  <a:pt x="469138" y="0"/>
                </a:lnTo>
                <a:close/>
              </a:path>
            </a:pathLst>
          </a:custGeom>
          <a:solidFill>
            <a:srgbClr val="76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509642" y="5299328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3.58%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092952" y="4983479"/>
            <a:ext cx="938530" cy="815340"/>
          </a:xfrm>
          <a:custGeom>
            <a:avLst/>
            <a:gdLst/>
            <a:ahLst/>
            <a:cxnLst/>
            <a:rect l="l" t="t" r="r" b="b"/>
            <a:pathLst>
              <a:path w="938529" h="815339">
                <a:moveTo>
                  <a:pt x="469138" y="0"/>
                </a:moveTo>
                <a:lnTo>
                  <a:pt x="0" y="206375"/>
                </a:lnTo>
                <a:lnTo>
                  <a:pt x="0" y="815086"/>
                </a:lnTo>
                <a:lnTo>
                  <a:pt x="938402" y="815086"/>
                </a:lnTo>
                <a:lnTo>
                  <a:pt x="938402" y="206375"/>
                </a:lnTo>
                <a:lnTo>
                  <a:pt x="469138" y="0"/>
                </a:lnTo>
                <a:close/>
              </a:path>
            </a:pathLst>
          </a:custGeom>
          <a:solidFill>
            <a:srgbClr val="EB7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18046" y="5284723"/>
            <a:ext cx="771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18.02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821168" y="4972811"/>
            <a:ext cx="935990" cy="815340"/>
          </a:xfrm>
          <a:custGeom>
            <a:avLst/>
            <a:gdLst/>
            <a:ahLst/>
            <a:cxnLst/>
            <a:rect l="l" t="t" r="r" b="b"/>
            <a:pathLst>
              <a:path w="935990" h="815339">
                <a:moveTo>
                  <a:pt x="467740" y="0"/>
                </a:moveTo>
                <a:lnTo>
                  <a:pt x="0" y="206375"/>
                </a:lnTo>
                <a:lnTo>
                  <a:pt x="0" y="815085"/>
                </a:lnTo>
                <a:lnTo>
                  <a:pt x="935481" y="815085"/>
                </a:lnTo>
                <a:lnTo>
                  <a:pt x="935481" y="206375"/>
                </a:lnTo>
                <a:lnTo>
                  <a:pt x="467740" y="0"/>
                </a:lnTo>
                <a:close/>
              </a:path>
            </a:pathLst>
          </a:custGeom>
          <a:solidFill>
            <a:srgbClr val="76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980933" y="5277358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3.73%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-24765" y="5302019"/>
            <a:ext cx="427990" cy="51244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29845" marR="5080" indent="-17780">
              <a:lnSpc>
                <a:spcPts val="1600"/>
              </a:lnSpc>
              <a:spcBef>
                <a:spcPts val="90"/>
              </a:spcBef>
            </a:pPr>
            <a:r>
              <a:rPr sz="1400" b="1" spc="-35" dirty="0">
                <a:solidFill>
                  <a:srgbClr val="003366"/>
                </a:solidFill>
                <a:latin typeface="Arial"/>
                <a:cs typeface="Arial"/>
              </a:rPr>
              <a:t>Value </a:t>
            </a:r>
            <a:r>
              <a:rPr sz="1400" b="1" spc="-37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1400" b="1" spc="-20" dirty="0">
                <a:solidFill>
                  <a:srgbClr val="003366"/>
                </a:solidFill>
                <a:latin typeface="Arial"/>
                <a:cs typeface="Arial"/>
              </a:rPr>
              <a:t>h</a:t>
            </a:r>
            <a:r>
              <a:rPr sz="1400" b="1" spc="-1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5812" y="5109502"/>
            <a:ext cx="153670" cy="146050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b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sz="900" b="1" spc="-5" dirty="0">
                <a:solidFill>
                  <a:srgbClr val="003366"/>
                </a:solidFill>
                <a:latin typeface="Arial"/>
                <a:cs typeface="Arial"/>
              </a:rPr>
              <a:t>*</a:t>
            </a:r>
            <a:r>
              <a:rPr sz="900" b="1" dirty="0">
                <a:solidFill>
                  <a:srgbClr val="003366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1686" y="6108598"/>
            <a:ext cx="2472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200" spc="-22" baseline="20833" dirty="0">
                <a:latin typeface="Arial MT"/>
                <a:cs typeface="Arial MT"/>
              </a:rPr>
              <a:t>(*) </a:t>
            </a:r>
            <a:r>
              <a:rPr sz="1200" spc="-15" dirty="0">
                <a:latin typeface="Arial MT"/>
                <a:cs typeface="Arial MT"/>
              </a:rPr>
              <a:t>Source: </a:t>
            </a:r>
            <a:r>
              <a:rPr sz="1200" spc="-10" dirty="0">
                <a:latin typeface="Arial MT"/>
                <a:cs typeface="Arial MT"/>
              </a:rPr>
              <a:t>Vietnam </a:t>
            </a:r>
            <a:r>
              <a:rPr sz="1200" spc="-5" dirty="0">
                <a:latin typeface="Arial MT"/>
                <a:cs typeface="Arial MT"/>
              </a:rPr>
              <a:t>social </a:t>
            </a:r>
            <a:r>
              <a:rPr sz="1200" spc="-15" dirty="0">
                <a:latin typeface="Arial MT"/>
                <a:cs typeface="Arial MT"/>
              </a:rPr>
              <a:t>insurance,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MOH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6220" y="1363980"/>
            <a:ext cx="1915668" cy="772668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411581" y="1615185"/>
            <a:ext cx="1401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Originator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package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185416" y="1264919"/>
            <a:ext cx="814069" cy="935990"/>
          </a:xfrm>
          <a:custGeom>
            <a:avLst/>
            <a:gdLst/>
            <a:ahLst/>
            <a:cxnLst/>
            <a:rect l="l" t="t" r="r" b="b"/>
            <a:pathLst>
              <a:path w="814069" h="935989">
                <a:moveTo>
                  <a:pt x="813561" y="0"/>
                </a:moveTo>
                <a:lnTo>
                  <a:pt x="205866" y="0"/>
                </a:lnTo>
                <a:lnTo>
                  <a:pt x="0" y="467740"/>
                </a:lnTo>
                <a:lnTo>
                  <a:pt x="205866" y="935481"/>
                </a:lnTo>
                <a:lnTo>
                  <a:pt x="813561" y="935481"/>
                </a:lnTo>
                <a:lnTo>
                  <a:pt x="813561" y="0"/>
                </a:lnTo>
                <a:close/>
              </a:path>
            </a:pathLst>
          </a:custGeom>
          <a:solidFill>
            <a:srgbClr val="76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319273" y="1579625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32.3%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1252" y="1732788"/>
            <a:ext cx="118745" cy="1423670"/>
          </a:xfrm>
          <a:custGeom>
            <a:avLst/>
            <a:gdLst/>
            <a:ahLst/>
            <a:cxnLst/>
            <a:rect l="l" t="t" r="r" b="b"/>
            <a:pathLst>
              <a:path w="118745" h="1423670">
                <a:moveTo>
                  <a:pt x="118363" y="1423162"/>
                </a:moveTo>
                <a:lnTo>
                  <a:pt x="72288" y="1422400"/>
                </a:lnTo>
                <a:lnTo>
                  <a:pt x="34671" y="1420240"/>
                </a:lnTo>
                <a:lnTo>
                  <a:pt x="9302" y="1417065"/>
                </a:lnTo>
                <a:lnTo>
                  <a:pt x="0" y="1413256"/>
                </a:lnTo>
                <a:lnTo>
                  <a:pt x="0" y="9906"/>
                </a:lnTo>
                <a:lnTo>
                  <a:pt x="9302" y="6096"/>
                </a:lnTo>
                <a:lnTo>
                  <a:pt x="34671" y="2921"/>
                </a:lnTo>
                <a:lnTo>
                  <a:pt x="72288" y="762"/>
                </a:lnTo>
                <a:lnTo>
                  <a:pt x="118363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530216" y="1453308"/>
            <a:ext cx="224790" cy="4813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135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1400" b="1" spc="-1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1400" b="1" spc="-20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743576" y="1534081"/>
            <a:ext cx="224790" cy="495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1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1400" b="1" spc="-20" dirty="0">
                <a:solidFill>
                  <a:srgbClr val="003366"/>
                </a:solidFill>
                <a:latin typeface="Arial"/>
                <a:cs typeface="Arial"/>
              </a:rPr>
              <a:t>h</a:t>
            </a:r>
            <a:r>
              <a:rPr sz="1400" b="1" spc="-1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47165" y="1361351"/>
            <a:ext cx="153670" cy="146050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b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sz="900" b="1" spc="-5" dirty="0">
                <a:solidFill>
                  <a:srgbClr val="003366"/>
                </a:solidFill>
                <a:latin typeface="Arial"/>
                <a:cs typeface="Arial"/>
              </a:rPr>
              <a:t>*</a:t>
            </a:r>
            <a:r>
              <a:rPr sz="900" b="1" dirty="0">
                <a:solidFill>
                  <a:srgbClr val="003366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39482" y="931290"/>
            <a:ext cx="1064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1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=23,500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VND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784" y="127203"/>
            <a:ext cx="5577205" cy="786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05"/>
              </a:spcBef>
            </a:pPr>
            <a:r>
              <a:rPr b="0" spc="-65" dirty="0">
                <a:latin typeface="Arial MT"/>
                <a:cs typeface="Arial MT"/>
              </a:rPr>
              <a:t>T</a:t>
            </a:r>
            <a:r>
              <a:rPr b="0" spc="-70" dirty="0">
                <a:latin typeface="Arial MT"/>
                <a:cs typeface="Arial MT"/>
              </a:rPr>
              <a:t>ende</a:t>
            </a:r>
            <a:r>
              <a:rPr b="0" dirty="0">
                <a:latin typeface="Arial MT"/>
                <a:cs typeface="Arial MT"/>
              </a:rPr>
              <a:t>r</a:t>
            </a:r>
            <a:r>
              <a:rPr b="0" spc="-17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s</a:t>
            </a:r>
            <a:r>
              <a:rPr b="0" spc="-15" dirty="0">
                <a:latin typeface="Arial MT"/>
                <a:cs typeface="Arial MT"/>
              </a:rPr>
              <a:t>y</a:t>
            </a:r>
            <a:r>
              <a:rPr b="0" dirty="0">
                <a:latin typeface="Arial MT"/>
                <a:cs typeface="Arial MT"/>
              </a:rPr>
              <a:t>s</a:t>
            </a:r>
            <a:r>
              <a:rPr b="0" spc="-25" dirty="0">
                <a:latin typeface="Arial MT"/>
                <a:cs typeface="Arial MT"/>
              </a:rPr>
              <a:t>t</a:t>
            </a:r>
            <a:r>
              <a:rPr b="0" spc="-20" dirty="0">
                <a:latin typeface="Arial MT"/>
                <a:cs typeface="Arial MT"/>
              </a:rPr>
              <a:t>e</a:t>
            </a:r>
            <a:r>
              <a:rPr b="0" spc="5" dirty="0">
                <a:latin typeface="Arial MT"/>
                <a:cs typeface="Arial MT"/>
              </a:rPr>
              <a:t>m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over</a:t>
            </a:r>
            <a:r>
              <a:rPr b="0" spc="-20" dirty="0">
                <a:latin typeface="Arial MT"/>
                <a:cs typeface="Arial MT"/>
              </a:rPr>
              <a:t>v</a:t>
            </a:r>
            <a:r>
              <a:rPr b="0" dirty="0">
                <a:latin typeface="Arial MT"/>
                <a:cs typeface="Arial MT"/>
              </a:rPr>
              <a:t>i</a:t>
            </a:r>
            <a:r>
              <a:rPr b="0" spc="-10" dirty="0">
                <a:latin typeface="Arial MT"/>
                <a:cs typeface="Arial MT"/>
              </a:rPr>
              <a:t>ew</a:t>
            </a:r>
            <a:r>
              <a:rPr b="0" dirty="0">
                <a:latin typeface="Arial MT"/>
                <a:cs typeface="Arial MT"/>
              </a:rPr>
              <a:t>:</a:t>
            </a:r>
          </a:p>
          <a:p>
            <a:pPr marL="12700">
              <a:lnSpc>
                <a:spcPts val="2155"/>
              </a:lnSpc>
            </a:pPr>
            <a:r>
              <a:rPr sz="1800" b="0" i="1" spc="-5" dirty="0">
                <a:latin typeface="Arial"/>
                <a:cs typeface="Arial"/>
              </a:rPr>
              <a:t>Ge</a:t>
            </a:r>
            <a:r>
              <a:rPr sz="1800" b="0" i="1" spc="-15" dirty="0">
                <a:latin typeface="Arial"/>
                <a:cs typeface="Arial"/>
              </a:rPr>
              <a:t>n</a:t>
            </a:r>
            <a:r>
              <a:rPr sz="1800" b="0" i="1" spc="-5" dirty="0">
                <a:latin typeface="Arial"/>
                <a:cs typeface="Arial"/>
              </a:rPr>
              <a:t>er</a:t>
            </a:r>
            <a:r>
              <a:rPr sz="1800" b="0" i="1" spc="-15" dirty="0">
                <a:latin typeface="Arial"/>
                <a:cs typeface="Arial"/>
              </a:rPr>
              <a:t>i</a:t>
            </a:r>
            <a:r>
              <a:rPr sz="1800" b="0" i="1" dirty="0">
                <a:latin typeface="Arial"/>
                <a:cs typeface="Arial"/>
              </a:rPr>
              <a:t>c</a:t>
            </a:r>
            <a:r>
              <a:rPr sz="1800" b="0" i="1" spc="10" dirty="0">
                <a:latin typeface="Arial"/>
                <a:cs typeface="Arial"/>
              </a:rPr>
              <a:t> </a:t>
            </a:r>
            <a:r>
              <a:rPr sz="1800" b="0" i="1" spc="-5" dirty="0">
                <a:latin typeface="Arial"/>
                <a:cs typeface="Arial"/>
              </a:rPr>
              <a:t>a</a:t>
            </a:r>
            <a:r>
              <a:rPr sz="1800" b="0" i="1" spc="-15" dirty="0">
                <a:latin typeface="Arial"/>
                <a:cs typeface="Arial"/>
              </a:rPr>
              <a:t>n</a:t>
            </a:r>
            <a:r>
              <a:rPr sz="1800" b="0" i="1" spc="-5" dirty="0">
                <a:latin typeface="Arial"/>
                <a:cs typeface="Arial"/>
              </a:rPr>
              <a:t>d</a:t>
            </a:r>
            <a:r>
              <a:rPr sz="1800" b="0" i="1" dirty="0">
                <a:latin typeface="Arial"/>
                <a:cs typeface="Arial"/>
              </a:rPr>
              <a:t> </a:t>
            </a:r>
            <a:r>
              <a:rPr sz="1800" b="0" i="1" spc="-15" dirty="0">
                <a:latin typeface="Arial"/>
                <a:cs typeface="Arial"/>
              </a:rPr>
              <a:t>o</a:t>
            </a:r>
            <a:r>
              <a:rPr sz="1800" b="0" i="1" spc="-5" dirty="0">
                <a:latin typeface="Arial"/>
                <a:cs typeface="Arial"/>
              </a:rPr>
              <a:t>ri</a:t>
            </a:r>
            <a:r>
              <a:rPr sz="1800" b="0" i="1" spc="-15" dirty="0">
                <a:latin typeface="Arial"/>
                <a:cs typeface="Arial"/>
              </a:rPr>
              <a:t>g</a:t>
            </a:r>
            <a:r>
              <a:rPr sz="1800" b="0" i="1" spc="-5" dirty="0">
                <a:latin typeface="Arial"/>
                <a:cs typeface="Arial"/>
              </a:rPr>
              <a:t>i</a:t>
            </a:r>
            <a:r>
              <a:rPr sz="1800" b="0" i="1" spc="-15" dirty="0">
                <a:latin typeface="Arial"/>
                <a:cs typeface="Arial"/>
              </a:rPr>
              <a:t>n</a:t>
            </a:r>
            <a:r>
              <a:rPr sz="1800" b="0" i="1" spc="-5" dirty="0">
                <a:latin typeface="Arial"/>
                <a:cs typeface="Arial"/>
              </a:rPr>
              <a:t>at</a:t>
            </a:r>
            <a:r>
              <a:rPr sz="1800" b="0" i="1" spc="-15" dirty="0">
                <a:latin typeface="Arial"/>
                <a:cs typeface="Arial"/>
              </a:rPr>
              <a:t>o</a:t>
            </a:r>
            <a:r>
              <a:rPr sz="1800" b="0" i="1" dirty="0">
                <a:latin typeface="Arial"/>
                <a:cs typeface="Arial"/>
              </a:rPr>
              <a:t>r</a:t>
            </a:r>
            <a:r>
              <a:rPr sz="1800" b="0" i="1" spc="25" dirty="0">
                <a:latin typeface="Arial"/>
                <a:cs typeface="Arial"/>
              </a:rPr>
              <a:t> </a:t>
            </a:r>
            <a:r>
              <a:rPr sz="1800" b="0" i="1" spc="-5" dirty="0">
                <a:latin typeface="Arial"/>
                <a:cs typeface="Arial"/>
              </a:rPr>
              <a:t>se</a:t>
            </a:r>
            <a:r>
              <a:rPr sz="1800" b="0" i="1" spc="-15" dirty="0">
                <a:latin typeface="Arial"/>
                <a:cs typeface="Arial"/>
              </a:rPr>
              <a:t>gm</a:t>
            </a:r>
            <a:r>
              <a:rPr sz="1800" b="0" i="1" spc="-5" dirty="0">
                <a:latin typeface="Arial"/>
                <a:cs typeface="Arial"/>
              </a:rPr>
              <a:t>e</a:t>
            </a:r>
            <a:r>
              <a:rPr sz="1800" b="0" i="1" spc="-15" dirty="0">
                <a:latin typeface="Arial"/>
                <a:cs typeface="Arial"/>
              </a:rPr>
              <a:t>n</a:t>
            </a:r>
            <a:r>
              <a:rPr sz="1800" b="0" i="1" dirty="0">
                <a:latin typeface="Arial"/>
                <a:cs typeface="Arial"/>
              </a:rPr>
              <a:t>ts</a:t>
            </a:r>
            <a:r>
              <a:rPr sz="1800" b="0" i="1" spc="25" dirty="0">
                <a:latin typeface="Arial"/>
                <a:cs typeface="Arial"/>
              </a:rPr>
              <a:t> </a:t>
            </a:r>
            <a:r>
              <a:rPr sz="1800" b="0" i="1" spc="-5" dirty="0">
                <a:latin typeface="Arial"/>
                <a:cs typeface="Arial"/>
              </a:rPr>
              <a:t>are</a:t>
            </a:r>
            <a:r>
              <a:rPr sz="1800" b="0" i="1" spc="-10" dirty="0">
                <a:latin typeface="Arial"/>
                <a:cs typeface="Arial"/>
              </a:rPr>
              <a:t> </a:t>
            </a:r>
            <a:r>
              <a:rPr sz="1800" b="0" i="1" spc="-5" dirty="0">
                <a:latin typeface="Arial"/>
                <a:cs typeface="Arial"/>
              </a:rPr>
              <a:t>pr</a:t>
            </a:r>
            <a:r>
              <a:rPr sz="1800" b="0" i="1" spc="-15" dirty="0">
                <a:latin typeface="Arial"/>
                <a:cs typeface="Arial"/>
              </a:rPr>
              <a:t>e</a:t>
            </a:r>
            <a:r>
              <a:rPr sz="1800" b="0" i="1" spc="-5" dirty="0">
                <a:latin typeface="Arial"/>
                <a:cs typeface="Arial"/>
              </a:rPr>
              <a:t>se</a:t>
            </a:r>
            <a:r>
              <a:rPr sz="1800" b="0" i="1" spc="-15" dirty="0">
                <a:latin typeface="Arial"/>
                <a:cs typeface="Arial"/>
              </a:rPr>
              <a:t>n</a:t>
            </a:r>
            <a:r>
              <a:rPr sz="1800" b="0" i="1" dirty="0">
                <a:latin typeface="Arial"/>
                <a:cs typeface="Arial"/>
              </a:rPr>
              <a:t>t</a:t>
            </a:r>
            <a:r>
              <a:rPr sz="1800" b="0" i="1" spc="15" dirty="0">
                <a:latin typeface="Arial"/>
                <a:cs typeface="Arial"/>
              </a:rPr>
              <a:t> </a:t>
            </a:r>
            <a:r>
              <a:rPr sz="1800" b="0" i="1" spc="-5" dirty="0">
                <a:latin typeface="Arial"/>
                <a:cs typeface="Arial"/>
              </a:rPr>
              <a:t>by</a:t>
            </a:r>
            <a:r>
              <a:rPr sz="1800" b="0" i="1" spc="-180" dirty="0">
                <a:latin typeface="Arial"/>
                <a:cs typeface="Arial"/>
              </a:rPr>
              <a:t> </a:t>
            </a:r>
            <a:r>
              <a:rPr sz="1800" b="0" i="1" spc="-5" dirty="0">
                <a:latin typeface="Arial"/>
                <a:cs typeface="Arial"/>
              </a:rPr>
              <a:t>d</a:t>
            </a:r>
            <a:r>
              <a:rPr sz="1800" b="0" i="1" spc="-15" dirty="0">
                <a:latin typeface="Arial"/>
                <a:cs typeface="Arial"/>
              </a:rPr>
              <a:t>e</a:t>
            </a:r>
            <a:r>
              <a:rPr sz="1800" b="0" i="1" spc="-5" dirty="0">
                <a:latin typeface="Arial"/>
                <a:cs typeface="Arial"/>
              </a:rPr>
              <a:t>si</a:t>
            </a:r>
            <a:r>
              <a:rPr sz="1800" b="0" i="1" spc="-15" dirty="0">
                <a:latin typeface="Arial"/>
                <a:cs typeface="Arial"/>
              </a:rPr>
              <a:t>g</a:t>
            </a:r>
            <a:r>
              <a:rPr sz="1800" b="0" i="1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4063" y="2194560"/>
            <a:ext cx="2502535" cy="1310640"/>
          </a:xfrm>
          <a:custGeom>
            <a:avLst/>
            <a:gdLst/>
            <a:ahLst/>
            <a:cxnLst/>
            <a:rect l="l" t="t" r="r" b="b"/>
            <a:pathLst>
              <a:path w="2502535" h="1310639">
                <a:moveTo>
                  <a:pt x="2283841" y="0"/>
                </a:moveTo>
                <a:lnTo>
                  <a:pt x="218440" y="0"/>
                </a:lnTo>
                <a:lnTo>
                  <a:pt x="168402" y="5714"/>
                </a:lnTo>
                <a:lnTo>
                  <a:pt x="122428" y="22225"/>
                </a:lnTo>
                <a:lnTo>
                  <a:pt x="81788" y="48005"/>
                </a:lnTo>
                <a:lnTo>
                  <a:pt x="48006" y="81787"/>
                </a:lnTo>
                <a:lnTo>
                  <a:pt x="22225" y="122427"/>
                </a:lnTo>
                <a:lnTo>
                  <a:pt x="5715" y="168401"/>
                </a:lnTo>
                <a:lnTo>
                  <a:pt x="0" y="218439"/>
                </a:lnTo>
                <a:lnTo>
                  <a:pt x="0" y="1092200"/>
                </a:lnTo>
                <a:lnTo>
                  <a:pt x="5715" y="1142238"/>
                </a:lnTo>
                <a:lnTo>
                  <a:pt x="22225" y="1188212"/>
                </a:lnTo>
                <a:lnTo>
                  <a:pt x="48006" y="1228852"/>
                </a:lnTo>
                <a:lnTo>
                  <a:pt x="81788" y="1262634"/>
                </a:lnTo>
                <a:lnTo>
                  <a:pt x="122428" y="1288414"/>
                </a:lnTo>
                <a:lnTo>
                  <a:pt x="168402" y="1304925"/>
                </a:lnTo>
                <a:lnTo>
                  <a:pt x="218440" y="1310639"/>
                </a:lnTo>
                <a:lnTo>
                  <a:pt x="2283841" y="1310639"/>
                </a:lnTo>
                <a:lnTo>
                  <a:pt x="2333879" y="1304925"/>
                </a:lnTo>
                <a:lnTo>
                  <a:pt x="2379853" y="1288414"/>
                </a:lnTo>
                <a:lnTo>
                  <a:pt x="2420493" y="1262634"/>
                </a:lnTo>
                <a:lnTo>
                  <a:pt x="2454275" y="1228852"/>
                </a:lnTo>
                <a:lnTo>
                  <a:pt x="2480056" y="1188212"/>
                </a:lnTo>
                <a:lnTo>
                  <a:pt x="2496566" y="1142238"/>
                </a:lnTo>
                <a:lnTo>
                  <a:pt x="2502281" y="1092200"/>
                </a:lnTo>
                <a:lnTo>
                  <a:pt x="2502281" y="218439"/>
                </a:lnTo>
                <a:lnTo>
                  <a:pt x="2496566" y="168401"/>
                </a:lnTo>
                <a:lnTo>
                  <a:pt x="2480056" y="122427"/>
                </a:lnTo>
                <a:lnTo>
                  <a:pt x="2454275" y="81787"/>
                </a:lnTo>
                <a:lnTo>
                  <a:pt x="2420493" y="48005"/>
                </a:lnTo>
                <a:lnTo>
                  <a:pt x="2379853" y="22225"/>
                </a:lnTo>
                <a:lnTo>
                  <a:pt x="2333879" y="5714"/>
                </a:lnTo>
                <a:lnTo>
                  <a:pt x="2283841" y="0"/>
                </a:lnTo>
                <a:close/>
              </a:path>
            </a:pathLst>
          </a:custGeom>
          <a:solidFill>
            <a:srgbClr val="E9E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64996" y="2276983"/>
            <a:ext cx="22021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Based on 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MoH </a:t>
            </a: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guidance </a:t>
            </a:r>
            <a:r>
              <a:rPr sz="1200" b="1" spc="5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Health 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insurance </a:t>
            </a:r>
            <a:r>
              <a:rPr sz="1200" b="1" spc="-15" dirty="0">
                <a:solidFill>
                  <a:srgbClr val="00244D"/>
                </a:solidFill>
                <a:latin typeface="Arial"/>
                <a:cs typeface="Arial"/>
              </a:rPr>
              <a:t>pressure </a:t>
            </a:r>
            <a:r>
              <a:rPr sz="1200" b="1" spc="-10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spc="-160" dirty="0">
                <a:solidFill>
                  <a:srgbClr val="00244D"/>
                </a:solidFill>
                <a:latin typeface="Arial MT"/>
                <a:cs typeface="Arial MT"/>
              </a:rPr>
              <a:t>T</a:t>
            </a:r>
            <a:r>
              <a:rPr sz="1200" spc="-40" dirty="0">
                <a:solidFill>
                  <a:srgbClr val="00244D"/>
                </a:solidFill>
                <a:latin typeface="Arial MT"/>
                <a:cs typeface="Arial MT"/>
              </a:rPr>
              <a:t>o</a:t>
            </a:r>
            <a:r>
              <a:rPr sz="1200" spc="-35" dirty="0">
                <a:solidFill>
                  <a:srgbClr val="00244D"/>
                </a:solidFill>
                <a:latin typeface="Arial MT"/>
                <a:cs typeface="Arial MT"/>
              </a:rPr>
              <a:t>t</a:t>
            </a:r>
            <a:r>
              <a:rPr sz="1200" spc="-40" dirty="0">
                <a:solidFill>
                  <a:srgbClr val="00244D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l</a:t>
            </a:r>
            <a:r>
              <a:rPr sz="1200" spc="-60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v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olume</a:t>
            </a:r>
            <a:r>
              <a:rPr sz="1200" spc="-45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a</a:t>
            </a:r>
            <a:r>
              <a:rPr sz="1200" spc="-20" dirty="0">
                <a:solidFill>
                  <a:srgbClr val="00244D"/>
                </a:solidFill>
                <a:latin typeface="Arial MT"/>
                <a:cs typeface="Arial MT"/>
              </a:rPr>
              <a:t>ll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oca</a:t>
            </a:r>
            <a:r>
              <a:rPr sz="1200" spc="-10" dirty="0">
                <a:solidFill>
                  <a:srgbClr val="00244D"/>
                </a:solidFill>
                <a:latin typeface="Arial MT"/>
                <a:cs typeface="Arial MT"/>
              </a:rPr>
              <a:t>t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e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d</a:t>
            </a:r>
            <a:r>
              <a:rPr sz="1200" spc="-40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to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Ox</a:t>
            </a:r>
            <a:r>
              <a:rPr sz="1200" spc="60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and  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Gx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0244D"/>
                </a:solidFill>
                <a:latin typeface="Arial MT"/>
                <a:cs typeface="Arial MT"/>
              </a:rPr>
              <a:t>tender</a:t>
            </a:r>
            <a:r>
              <a:rPr sz="1200" spc="-45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segments</a:t>
            </a:r>
            <a:endParaRPr sz="1200">
              <a:latin typeface="Arial MT"/>
              <a:cs typeface="Arial MT"/>
            </a:endParaRPr>
          </a:p>
          <a:p>
            <a:pPr marL="94615" indent="-82550">
              <a:lnSpc>
                <a:spcPct val="100000"/>
              </a:lnSpc>
              <a:buChar char="-"/>
              <a:tabLst>
                <a:tab pos="95250" algn="l"/>
              </a:tabLst>
            </a:pP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Up</a:t>
            </a:r>
            <a:r>
              <a:rPr sz="1200" spc="-10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to</a:t>
            </a:r>
            <a:r>
              <a:rPr sz="1200" spc="5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70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%</a:t>
            </a:r>
            <a:r>
              <a:rPr sz="1200" spc="-45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loc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l</a:t>
            </a:r>
            <a:r>
              <a:rPr sz="1200" spc="-85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Gx</a:t>
            </a:r>
            <a:endParaRPr sz="1200">
              <a:latin typeface="Arial MT"/>
              <a:cs typeface="Arial MT"/>
            </a:endParaRPr>
          </a:p>
          <a:p>
            <a:pPr marL="94615" indent="-82550">
              <a:lnSpc>
                <a:spcPct val="100000"/>
              </a:lnSpc>
              <a:buChar char="-"/>
              <a:tabLst>
                <a:tab pos="95250" algn="l"/>
              </a:tabLst>
            </a:pPr>
            <a:r>
              <a:rPr sz="1200" spc="-65" dirty="0">
                <a:solidFill>
                  <a:srgbClr val="00244D"/>
                </a:solidFill>
                <a:latin typeface="Arial MT"/>
                <a:cs typeface="Arial MT"/>
              </a:rPr>
              <a:t>T</a:t>
            </a:r>
            <a:r>
              <a:rPr sz="1200" spc="-30" dirty="0">
                <a:solidFill>
                  <a:srgbClr val="00244D"/>
                </a:solidFill>
                <a:latin typeface="Arial MT"/>
                <a:cs typeface="Arial MT"/>
              </a:rPr>
              <a:t>r</a:t>
            </a:r>
            <a:r>
              <a:rPr sz="1200" spc="-25" dirty="0">
                <a:solidFill>
                  <a:srgbClr val="00244D"/>
                </a:solidFill>
                <a:latin typeface="Arial MT"/>
                <a:cs typeface="Arial MT"/>
              </a:rPr>
              <a:t>en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d</a:t>
            </a:r>
            <a:r>
              <a:rPr sz="1200" spc="-80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to</a:t>
            </a:r>
            <a:r>
              <a:rPr sz="1200" spc="5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00244D"/>
                </a:solidFill>
                <a:latin typeface="Arial MT"/>
                <a:cs typeface="Arial MT"/>
              </a:rPr>
              <a:t>r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educ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e</a:t>
            </a:r>
            <a:r>
              <a:rPr sz="1200" spc="-55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Ox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77111" y="3611879"/>
            <a:ext cx="2499360" cy="621665"/>
          </a:xfrm>
          <a:custGeom>
            <a:avLst/>
            <a:gdLst/>
            <a:ahLst/>
            <a:cxnLst/>
            <a:rect l="l" t="t" r="r" b="b"/>
            <a:pathLst>
              <a:path w="2499360" h="621664">
                <a:moveTo>
                  <a:pt x="2395728" y="0"/>
                </a:moveTo>
                <a:lnTo>
                  <a:pt x="103631" y="0"/>
                </a:lnTo>
                <a:lnTo>
                  <a:pt x="63246" y="8128"/>
                </a:lnTo>
                <a:lnTo>
                  <a:pt x="30353" y="30353"/>
                </a:lnTo>
                <a:lnTo>
                  <a:pt x="8128" y="63246"/>
                </a:lnTo>
                <a:lnTo>
                  <a:pt x="0" y="103505"/>
                </a:lnTo>
                <a:lnTo>
                  <a:pt x="0" y="517779"/>
                </a:lnTo>
                <a:lnTo>
                  <a:pt x="8128" y="558038"/>
                </a:lnTo>
                <a:lnTo>
                  <a:pt x="30353" y="590931"/>
                </a:lnTo>
                <a:lnTo>
                  <a:pt x="63246" y="613156"/>
                </a:lnTo>
                <a:lnTo>
                  <a:pt x="103631" y="621284"/>
                </a:lnTo>
                <a:lnTo>
                  <a:pt x="2395728" y="621284"/>
                </a:lnTo>
                <a:lnTo>
                  <a:pt x="2436114" y="613156"/>
                </a:lnTo>
                <a:lnTo>
                  <a:pt x="2469007" y="590931"/>
                </a:lnTo>
                <a:lnTo>
                  <a:pt x="2491232" y="558038"/>
                </a:lnTo>
                <a:lnTo>
                  <a:pt x="2499360" y="517779"/>
                </a:lnTo>
                <a:lnTo>
                  <a:pt x="2499360" y="103505"/>
                </a:lnTo>
                <a:lnTo>
                  <a:pt x="2491232" y="63246"/>
                </a:lnTo>
                <a:lnTo>
                  <a:pt x="2469007" y="30353"/>
                </a:lnTo>
                <a:lnTo>
                  <a:pt x="2436114" y="8128"/>
                </a:lnTo>
                <a:lnTo>
                  <a:pt x="2395728" y="0"/>
                </a:lnTo>
                <a:close/>
              </a:path>
            </a:pathLst>
          </a:custGeom>
          <a:solidFill>
            <a:srgbClr val="E9E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64996" y="3784219"/>
            <a:ext cx="2341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Based</a:t>
            </a:r>
            <a:r>
              <a:rPr sz="1200" b="1" spc="-35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on 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Hospital</a:t>
            </a:r>
            <a:r>
              <a:rPr sz="1200" b="1" spc="-60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244D"/>
                </a:solidFill>
                <a:latin typeface="Arial"/>
                <a:cs typeface="Arial"/>
              </a:rPr>
              <a:t>requirements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70761" y="1221994"/>
            <a:ext cx="2512060" cy="881380"/>
            <a:chOff x="1270761" y="1221994"/>
            <a:chExt cx="2512060" cy="881380"/>
          </a:xfrm>
        </p:grpSpPr>
        <p:sp>
          <p:nvSpPr>
            <p:cNvPr id="8" name="object 8"/>
            <p:cNvSpPr/>
            <p:nvPr/>
          </p:nvSpPr>
          <p:spPr>
            <a:xfrm>
              <a:off x="1277111" y="1228344"/>
              <a:ext cx="2499360" cy="868680"/>
            </a:xfrm>
            <a:custGeom>
              <a:avLst/>
              <a:gdLst/>
              <a:ahLst/>
              <a:cxnLst/>
              <a:rect l="l" t="t" r="r" b="b"/>
              <a:pathLst>
                <a:path w="2499360" h="868680">
                  <a:moveTo>
                    <a:pt x="2354579" y="0"/>
                  </a:moveTo>
                  <a:lnTo>
                    <a:pt x="144779" y="0"/>
                  </a:lnTo>
                  <a:lnTo>
                    <a:pt x="99059" y="7365"/>
                  </a:lnTo>
                  <a:lnTo>
                    <a:pt x="59309" y="27939"/>
                  </a:lnTo>
                  <a:lnTo>
                    <a:pt x="27940" y="59308"/>
                  </a:lnTo>
                  <a:lnTo>
                    <a:pt x="7365" y="99059"/>
                  </a:lnTo>
                  <a:lnTo>
                    <a:pt x="0" y="144779"/>
                  </a:lnTo>
                  <a:lnTo>
                    <a:pt x="0" y="723900"/>
                  </a:lnTo>
                  <a:lnTo>
                    <a:pt x="7365" y="769619"/>
                  </a:lnTo>
                  <a:lnTo>
                    <a:pt x="27940" y="809370"/>
                  </a:lnTo>
                  <a:lnTo>
                    <a:pt x="59309" y="840739"/>
                  </a:lnTo>
                  <a:lnTo>
                    <a:pt x="99059" y="861313"/>
                  </a:lnTo>
                  <a:lnTo>
                    <a:pt x="144779" y="868679"/>
                  </a:lnTo>
                  <a:lnTo>
                    <a:pt x="2354579" y="868679"/>
                  </a:lnTo>
                  <a:lnTo>
                    <a:pt x="2400300" y="861313"/>
                  </a:lnTo>
                  <a:lnTo>
                    <a:pt x="2440051" y="840739"/>
                  </a:lnTo>
                  <a:lnTo>
                    <a:pt x="2471420" y="809370"/>
                  </a:lnTo>
                  <a:lnTo>
                    <a:pt x="2491993" y="769619"/>
                  </a:lnTo>
                  <a:lnTo>
                    <a:pt x="2499360" y="723900"/>
                  </a:lnTo>
                  <a:lnTo>
                    <a:pt x="2499360" y="144779"/>
                  </a:lnTo>
                  <a:lnTo>
                    <a:pt x="2491993" y="99059"/>
                  </a:lnTo>
                  <a:lnTo>
                    <a:pt x="2471420" y="59308"/>
                  </a:lnTo>
                  <a:lnTo>
                    <a:pt x="2440051" y="27939"/>
                  </a:lnTo>
                  <a:lnTo>
                    <a:pt x="2400300" y="7365"/>
                  </a:lnTo>
                  <a:lnTo>
                    <a:pt x="235457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7111" y="1228344"/>
              <a:ext cx="2499360" cy="868680"/>
            </a:xfrm>
            <a:custGeom>
              <a:avLst/>
              <a:gdLst/>
              <a:ahLst/>
              <a:cxnLst/>
              <a:rect l="l" t="t" r="r" b="b"/>
              <a:pathLst>
                <a:path w="2499360" h="868680">
                  <a:moveTo>
                    <a:pt x="0" y="144779"/>
                  </a:moveTo>
                  <a:lnTo>
                    <a:pt x="7365" y="99059"/>
                  </a:lnTo>
                  <a:lnTo>
                    <a:pt x="27940" y="59308"/>
                  </a:lnTo>
                  <a:lnTo>
                    <a:pt x="59309" y="27939"/>
                  </a:lnTo>
                  <a:lnTo>
                    <a:pt x="99059" y="7365"/>
                  </a:lnTo>
                  <a:lnTo>
                    <a:pt x="144779" y="0"/>
                  </a:lnTo>
                  <a:lnTo>
                    <a:pt x="2354579" y="0"/>
                  </a:lnTo>
                  <a:lnTo>
                    <a:pt x="2400300" y="7365"/>
                  </a:lnTo>
                  <a:lnTo>
                    <a:pt x="2440051" y="27939"/>
                  </a:lnTo>
                  <a:lnTo>
                    <a:pt x="2471420" y="59308"/>
                  </a:lnTo>
                  <a:lnTo>
                    <a:pt x="2491993" y="99059"/>
                  </a:lnTo>
                  <a:lnTo>
                    <a:pt x="2499360" y="144779"/>
                  </a:lnTo>
                  <a:lnTo>
                    <a:pt x="2499360" y="723900"/>
                  </a:lnTo>
                  <a:lnTo>
                    <a:pt x="2491993" y="769619"/>
                  </a:lnTo>
                  <a:lnTo>
                    <a:pt x="2471420" y="809370"/>
                  </a:lnTo>
                  <a:lnTo>
                    <a:pt x="2440051" y="840739"/>
                  </a:lnTo>
                  <a:lnTo>
                    <a:pt x="2400300" y="861313"/>
                  </a:lnTo>
                  <a:lnTo>
                    <a:pt x="2354579" y="868679"/>
                  </a:lnTo>
                  <a:lnTo>
                    <a:pt x="144779" y="868679"/>
                  </a:lnTo>
                  <a:lnTo>
                    <a:pt x="99059" y="861313"/>
                  </a:lnTo>
                  <a:lnTo>
                    <a:pt x="59309" y="840739"/>
                  </a:lnTo>
                  <a:lnTo>
                    <a:pt x="27940" y="809370"/>
                  </a:lnTo>
                  <a:lnTo>
                    <a:pt x="7365" y="769619"/>
                  </a:lnTo>
                  <a:lnTo>
                    <a:pt x="0" y="723900"/>
                  </a:lnTo>
                  <a:lnTo>
                    <a:pt x="0" y="144779"/>
                  </a:lnTo>
                  <a:close/>
                </a:path>
              </a:pathLst>
            </a:custGeom>
            <a:ln w="12191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10716" y="1327149"/>
            <a:ext cx="2060575" cy="6330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40"/>
              </a:spcBef>
            </a:pPr>
            <a:r>
              <a:rPr sz="1300" b="1" spc="-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ende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preparati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phase  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Tender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quota by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segment: </a:t>
            </a:r>
            <a:r>
              <a:rPr sz="1300" b="1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1 Ox and</a:t>
            </a:r>
            <a:r>
              <a:rPr sz="13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Gx segments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13961" y="1234186"/>
            <a:ext cx="2338070" cy="869315"/>
            <a:chOff x="4013961" y="1234186"/>
            <a:chExt cx="2338070" cy="869315"/>
          </a:xfrm>
        </p:grpSpPr>
        <p:sp>
          <p:nvSpPr>
            <p:cNvPr id="12" name="object 12"/>
            <p:cNvSpPr/>
            <p:nvPr/>
          </p:nvSpPr>
          <p:spPr>
            <a:xfrm>
              <a:off x="4020311" y="1240536"/>
              <a:ext cx="2325370" cy="856615"/>
            </a:xfrm>
            <a:custGeom>
              <a:avLst/>
              <a:gdLst/>
              <a:ahLst/>
              <a:cxnLst/>
              <a:rect l="l" t="t" r="r" b="b"/>
              <a:pathLst>
                <a:path w="2325370" h="856614">
                  <a:moveTo>
                    <a:pt x="2182495" y="0"/>
                  </a:moveTo>
                  <a:lnTo>
                    <a:pt x="142748" y="0"/>
                  </a:lnTo>
                  <a:lnTo>
                    <a:pt x="97662" y="7238"/>
                  </a:lnTo>
                  <a:lnTo>
                    <a:pt x="58420" y="27559"/>
                  </a:lnTo>
                  <a:lnTo>
                    <a:pt x="27559" y="58419"/>
                  </a:lnTo>
                  <a:lnTo>
                    <a:pt x="7238" y="97662"/>
                  </a:lnTo>
                  <a:lnTo>
                    <a:pt x="0" y="142748"/>
                  </a:lnTo>
                  <a:lnTo>
                    <a:pt x="0" y="713613"/>
                  </a:lnTo>
                  <a:lnTo>
                    <a:pt x="7238" y="758698"/>
                  </a:lnTo>
                  <a:lnTo>
                    <a:pt x="27559" y="797940"/>
                  </a:lnTo>
                  <a:lnTo>
                    <a:pt x="58420" y="828801"/>
                  </a:lnTo>
                  <a:lnTo>
                    <a:pt x="97662" y="849122"/>
                  </a:lnTo>
                  <a:lnTo>
                    <a:pt x="142748" y="856361"/>
                  </a:lnTo>
                  <a:lnTo>
                    <a:pt x="2182495" y="856361"/>
                  </a:lnTo>
                  <a:lnTo>
                    <a:pt x="2227579" y="849122"/>
                  </a:lnTo>
                  <a:lnTo>
                    <a:pt x="2266823" y="828801"/>
                  </a:lnTo>
                  <a:lnTo>
                    <a:pt x="2297684" y="797940"/>
                  </a:lnTo>
                  <a:lnTo>
                    <a:pt x="2318004" y="758698"/>
                  </a:lnTo>
                  <a:lnTo>
                    <a:pt x="2325242" y="713613"/>
                  </a:lnTo>
                  <a:lnTo>
                    <a:pt x="2325242" y="142748"/>
                  </a:lnTo>
                  <a:lnTo>
                    <a:pt x="2318004" y="97662"/>
                  </a:lnTo>
                  <a:lnTo>
                    <a:pt x="2297684" y="58419"/>
                  </a:lnTo>
                  <a:lnTo>
                    <a:pt x="2266823" y="27559"/>
                  </a:lnTo>
                  <a:lnTo>
                    <a:pt x="2227579" y="7238"/>
                  </a:lnTo>
                  <a:lnTo>
                    <a:pt x="218249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20311" y="1240536"/>
              <a:ext cx="2325370" cy="856615"/>
            </a:xfrm>
            <a:custGeom>
              <a:avLst/>
              <a:gdLst/>
              <a:ahLst/>
              <a:cxnLst/>
              <a:rect l="l" t="t" r="r" b="b"/>
              <a:pathLst>
                <a:path w="2325370" h="856614">
                  <a:moveTo>
                    <a:pt x="0" y="142748"/>
                  </a:moveTo>
                  <a:lnTo>
                    <a:pt x="7238" y="97662"/>
                  </a:lnTo>
                  <a:lnTo>
                    <a:pt x="27559" y="58419"/>
                  </a:lnTo>
                  <a:lnTo>
                    <a:pt x="58420" y="27559"/>
                  </a:lnTo>
                  <a:lnTo>
                    <a:pt x="97662" y="7238"/>
                  </a:lnTo>
                  <a:lnTo>
                    <a:pt x="142748" y="0"/>
                  </a:lnTo>
                  <a:lnTo>
                    <a:pt x="2182495" y="0"/>
                  </a:lnTo>
                  <a:lnTo>
                    <a:pt x="2227579" y="7238"/>
                  </a:lnTo>
                  <a:lnTo>
                    <a:pt x="2266823" y="27559"/>
                  </a:lnTo>
                  <a:lnTo>
                    <a:pt x="2297684" y="58419"/>
                  </a:lnTo>
                  <a:lnTo>
                    <a:pt x="2318004" y="97662"/>
                  </a:lnTo>
                  <a:lnTo>
                    <a:pt x="2325242" y="142748"/>
                  </a:lnTo>
                  <a:lnTo>
                    <a:pt x="2325242" y="713613"/>
                  </a:lnTo>
                  <a:lnTo>
                    <a:pt x="2318004" y="758698"/>
                  </a:lnTo>
                  <a:lnTo>
                    <a:pt x="2297684" y="797940"/>
                  </a:lnTo>
                  <a:lnTo>
                    <a:pt x="2266823" y="828801"/>
                  </a:lnTo>
                  <a:lnTo>
                    <a:pt x="2227579" y="849122"/>
                  </a:lnTo>
                  <a:lnTo>
                    <a:pt x="2182495" y="856361"/>
                  </a:lnTo>
                  <a:lnTo>
                    <a:pt x="142748" y="856361"/>
                  </a:lnTo>
                  <a:lnTo>
                    <a:pt x="97662" y="849122"/>
                  </a:lnTo>
                  <a:lnTo>
                    <a:pt x="58420" y="828801"/>
                  </a:lnTo>
                  <a:lnTo>
                    <a:pt x="27559" y="797940"/>
                  </a:lnTo>
                  <a:lnTo>
                    <a:pt x="7238" y="758698"/>
                  </a:lnTo>
                  <a:lnTo>
                    <a:pt x="0" y="713613"/>
                  </a:lnTo>
                  <a:lnTo>
                    <a:pt x="0" y="142748"/>
                  </a:lnTo>
                  <a:close/>
                </a:path>
              </a:pathLst>
            </a:custGeom>
            <a:ln w="12191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65853" y="1339977"/>
            <a:ext cx="172783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Bidding</a:t>
            </a:r>
            <a:r>
              <a:rPr sz="13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Competitive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listing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300" b="1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segment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20311" y="2194560"/>
            <a:ext cx="2325370" cy="1310640"/>
          </a:xfrm>
          <a:custGeom>
            <a:avLst/>
            <a:gdLst/>
            <a:ahLst/>
            <a:cxnLst/>
            <a:rect l="l" t="t" r="r" b="b"/>
            <a:pathLst>
              <a:path w="2325370" h="1310639">
                <a:moveTo>
                  <a:pt x="2106803" y="0"/>
                </a:moveTo>
                <a:lnTo>
                  <a:pt x="218439" y="0"/>
                </a:lnTo>
                <a:lnTo>
                  <a:pt x="168275" y="5714"/>
                </a:lnTo>
                <a:lnTo>
                  <a:pt x="122300" y="22225"/>
                </a:lnTo>
                <a:lnTo>
                  <a:pt x="81787" y="48005"/>
                </a:lnTo>
                <a:lnTo>
                  <a:pt x="48005" y="81787"/>
                </a:lnTo>
                <a:lnTo>
                  <a:pt x="22225" y="122427"/>
                </a:lnTo>
                <a:lnTo>
                  <a:pt x="5714" y="168401"/>
                </a:lnTo>
                <a:lnTo>
                  <a:pt x="0" y="218439"/>
                </a:lnTo>
                <a:lnTo>
                  <a:pt x="0" y="1092200"/>
                </a:lnTo>
                <a:lnTo>
                  <a:pt x="5714" y="1142238"/>
                </a:lnTo>
                <a:lnTo>
                  <a:pt x="22225" y="1188212"/>
                </a:lnTo>
                <a:lnTo>
                  <a:pt x="48005" y="1228852"/>
                </a:lnTo>
                <a:lnTo>
                  <a:pt x="81787" y="1262634"/>
                </a:lnTo>
                <a:lnTo>
                  <a:pt x="122300" y="1288414"/>
                </a:lnTo>
                <a:lnTo>
                  <a:pt x="168275" y="1304925"/>
                </a:lnTo>
                <a:lnTo>
                  <a:pt x="218439" y="1310639"/>
                </a:lnTo>
                <a:lnTo>
                  <a:pt x="2106803" y="1310639"/>
                </a:lnTo>
                <a:lnTo>
                  <a:pt x="2156967" y="1304925"/>
                </a:lnTo>
                <a:lnTo>
                  <a:pt x="2202941" y="1288414"/>
                </a:lnTo>
                <a:lnTo>
                  <a:pt x="2243454" y="1262634"/>
                </a:lnTo>
                <a:lnTo>
                  <a:pt x="2277237" y="1228852"/>
                </a:lnTo>
                <a:lnTo>
                  <a:pt x="2303017" y="1188212"/>
                </a:lnTo>
                <a:lnTo>
                  <a:pt x="2319528" y="1142238"/>
                </a:lnTo>
                <a:lnTo>
                  <a:pt x="2325242" y="1092200"/>
                </a:lnTo>
                <a:lnTo>
                  <a:pt x="2325242" y="218439"/>
                </a:lnTo>
                <a:lnTo>
                  <a:pt x="2319528" y="168401"/>
                </a:lnTo>
                <a:lnTo>
                  <a:pt x="2303017" y="122427"/>
                </a:lnTo>
                <a:lnTo>
                  <a:pt x="2277237" y="81787"/>
                </a:lnTo>
                <a:lnTo>
                  <a:pt x="2243454" y="48005"/>
                </a:lnTo>
                <a:lnTo>
                  <a:pt x="2202941" y="22225"/>
                </a:lnTo>
                <a:lnTo>
                  <a:pt x="2156967" y="5714"/>
                </a:lnTo>
                <a:lnTo>
                  <a:pt x="2106803" y="0"/>
                </a:lnTo>
                <a:close/>
              </a:path>
            </a:pathLst>
          </a:custGeom>
          <a:solidFill>
            <a:srgbClr val="E9E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65853" y="2734436"/>
            <a:ext cx="2068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No competitor</a:t>
            </a:r>
            <a:r>
              <a:rPr sz="1200" b="1" spc="-45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244D"/>
                </a:solidFill>
                <a:latin typeface="Arial"/>
                <a:cs typeface="Arial"/>
              </a:rPr>
              <a:t>for</a:t>
            </a:r>
            <a:r>
              <a:rPr sz="1200" b="1" spc="-40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Originator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29455" y="3611879"/>
            <a:ext cx="2316480" cy="618490"/>
          </a:xfrm>
          <a:custGeom>
            <a:avLst/>
            <a:gdLst/>
            <a:ahLst/>
            <a:cxnLst/>
            <a:rect l="l" t="t" r="r" b="b"/>
            <a:pathLst>
              <a:path w="2316479" h="618489">
                <a:moveTo>
                  <a:pt x="2213356" y="0"/>
                </a:moveTo>
                <a:lnTo>
                  <a:pt x="103124" y="0"/>
                </a:lnTo>
                <a:lnTo>
                  <a:pt x="62992" y="8128"/>
                </a:lnTo>
                <a:lnTo>
                  <a:pt x="30226" y="30226"/>
                </a:lnTo>
                <a:lnTo>
                  <a:pt x="8128" y="62992"/>
                </a:lnTo>
                <a:lnTo>
                  <a:pt x="0" y="102997"/>
                </a:lnTo>
                <a:lnTo>
                  <a:pt x="0" y="515239"/>
                </a:lnTo>
                <a:lnTo>
                  <a:pt x="8128" y="555371"/>
                </a:lnTo>
                <a:lnTo>
                  <a:pt x="30226" y="588137"/>
                </a:lnTo>
                <a:lnTo>
                  <a:pt x="62992" y="610235"/>
                </a:lnTo>
                <a:lnTo>
                  <a:pt x="103124" y="618363"/>
                </a:lnTo>
                <a:lnTo>
                  <a:pt x="2213356" y="618363"/>
                </a:lnTo>
                <a:lnTo>
                  <a:pt x="2253488" y="610235"/>
                </a:lnTo>
                <a:lnTo>
                  <a:pt x="2286254" y="588137"/>
                </a:lnTo>
                <a:lnTo>
                  <a:pt x="2308352" y="555371"/>
                </a:lnTo>
                <a:lnTo>
                  <a:pt x="2316480" y="515239"/>
                </a:lnTo>
                <a:lnTo>
                  <a:pt x="2316480" y="102997"/>
                </a:lnTo>
                <a:lnTo>
                  <a:pt x="2308352" y="62992"/>
                </a:lnTo>
                <a:lnTo>
                  <a:pt x="2286254" y="30226"/>
                </a:lnTo>
                <a:lnTo>
                  <a:pt x="2253488" y="8128"/>
                </a:lnTo>
                <a:lnTo>
                  <a:pt x="2213356" y="0"/>
                </a:lnTo>
                <a:close/>
              </a:path>
            </a:pathLst>
          </a:custGeom>
          <a:solidFill>
            <a:srgbClr val="E9E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41470" y="3622929"/>
            <a:ext cx="1855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Gx</a:t>
            </a:r>
            <a:r>
              <a:rPr sz="1200" b="1" spc="-10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groups:</a:t>
            </a:r>
            <a:r>
              <a:rPr sz="1200" b="1" spc="-30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44D"/>
                </a:solidFill>
                <a:latin typeface="Arial MT"/>
                <a:cs typeface="Arial MT"/>
              </a:rPr>
              <a:t>cheapest</a:t>
            </a:r>
            <a:r>
              <a:rPr sz="1200" spc="-35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price </a:t>
            </a:r>
            <a:r>
              <a:rPr sz="1200" spc="-315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wins</a:t>
            </a:r>
            <a:r>
              <a:rPr sz="1200" spc="-25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the</a:t>
            </a:r>
            <a:r>
              <a:rPr sz="1200" spc="-35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listing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(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1</a:t>
            </a:r>
            <a:r>
              <a:rPr sz="1200" b="1" spc="-60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per</a:t>
            </a:r>
            <a:r>
              <a:rPr sz="1200" b="1" spc="-40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Group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)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580378" y="1243330"/>
            <a:ext cx="2442210" cy="859790"/>
            <a:chOff x="6580378" y="1243330"/>
            <a:chExt cx="2442210" cy="859790"/>
          </a:xfrm>
        </p:grpSpPr>
        <p:sp>
          <p:nvSpPr>
            <p:cNvPr id="20" name="object 20"/>
            <p:cNvSpPr/>
            <p:nvPr/>
          </p:nvSpPr>
          <p:spPr>
            <a:xfrm>
              <a:off x="6586728" y="1249680"/>
              <a:ext cx="2429510" cy="847090"/>
            </a:xfrm>
            <a:custGeom>
              <a:avLst/>
              <a:gdLst/>
              <a:ahLst/>
              <a:cxnLst/>
              <a:rect l="l" t="t" r="r" b="b"/>
              <a:pathLst>
                <a:path w="2429509" h="847089">
                  <a:moveTo>
                    <a:pt x="2287778" y="0"/>
                  </a:moveTo>
                  <a:lnTo>
                    <a:pt x="141224" y="0"/>
                  </a:lnTo>
                  <a:lnTo>
                    <a:pt x="96520" y="7239"/>
                  </a:lnTo>
                  <a:lnTo>
                    <a:pt x="57785" y="27178"/>
                  </a:lnTo>
                  <a:lnTo>
                    <a:pt x="27304" y="57785"/>
                  </a:lnTo>
                  <a:lnTo>
                    <a:pt x="7239" y="96520"/>
                  </a:lnTo>
                  <a:lnTo>
                    <a:pt x="0" y="141097"/>
                  </a:lnTo>
                  <a:lnTo>
                    <a:pt x="0" y="705866"/>
                  </a:lnTo>
                  <a:lnTo>
                    <a:pt x="7239" y="750443"/>
                  </a:lnTo>
                  <a:lnTo>
                    <a:pt x="27304" y="789178"/>
                  </a:lnTo>
                  <a:lnTo>
                    <a:pt x="57785" y="819658"/>
                  </a:lnTo>
                  <a:lnTo>
                    <a:pt x="96520" y="839724"/>
                  </a:lnTo>
                  <a:lnTo>
                    <a:pt x="141224" y="846963"/>
                  </a:lnTo>
                  <a:lnTo>
                    <a:pt x="2287778" y="846963"/>
                  </a:lnTo>
                  <a:lnTo>
                    <a:pt x="2332354" y="839724"/>
                  </a:lnTo>
                  <a:lnTo>
                    <a:pt x="2371217" y="819658"/>
                  </a:lnTo>
                  <a:lnTo>
                    <a:pt x="2401697" y="789178"/>
                  </a:lnTo>
                  <a:lnTo>
                    <a:pt x="2421763" y="750443"/>
                  </a:lnTo>
                  <a:lnTo>
                    <a:pt x="2429002" y="705866"/>
                  </a:lnTo>
                  <a:lnTo>
                    <a:pt x="2429002" y="141097"/>
                  </a:lnTo>
                  <a:lnTo>
                    <a:pt x="2421763" y="96520"/>
                  </a:lnTo>
                  <a:lnTo>
                    <a:pt x="2401697" y="57785"/>
                  </a:lnTo>
                  <a:lnTo>
                    <a:pt x="2371217" y="27178"/>
                  </a:lnTo>
                  <a:lnTo>
                    <a:pt x="2332354" y="7239"/>
                  </a:lnTo>
                  <a:lnTo>
                    <a:pt x="228777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86728" y="1249680"/>
              <a:ext cx="2429510" cy="847090"/>
            </a:xfrm>
            <a:custGeom>
              <a:avLst/>
              <a:gdLst/>
              <a:ahLst/>
              <a:cxnLst/>
              <a:rect l="l" t="t" r="r" b="b"/>
              <a:pathLst>
                <a:path w="2429509" h="847089">
                  <a:moveTo>
                    <a:pt x="0" y="141097"/>
                  </a:moveTo>
                  <a:lnTo>
                    <a:pt x="7239" y="96520"/>
                  </a:lnTo>
                  <a:lnTo>
                    <a:pt x="27304" y="57785"/>
                  </a:lnTo>
                  <a:lnTo>
                    <a:pt x="57785" y="27178"/>
                  </a:lnTo>
                  <a:lnTo>
                    <a:pt x="96520" y="7239"/>
                  </a:lnTo>
                  <a:lnTo>
                    <a:pt x="141224" y="0"/>
                  </a:lnTo>
                  <a:lnTo>
                    <a:pt x="2287778" y="0"/>
                  </a:lnTo>
                  <a:lnTo>
                    <a:pt x="2332354" y="7239"/>
                  </a:lnTo>
                  <a:lnTo>
                    <a:pt x="2371217" y="27178"/>
                  </a:lnTo>
                  <a:lnTo>
                    <a:pt x="2401697" y="57785"/>
                  </a:lnTo>
                  <a:lnTo>
                    <a:pt x="2421763" y="96520"/>
                  </a:lnTo>
                  <a:lnTo>
                    <a:pt x="2429002" y="141097"/>
                  </a:lnTo>
                  <a:lnTo>
                    <a:pt x="2429002" y="705866"/>
                  </a:lnTo>
                  <a:lnTo>
                    <a:pt x="2421763" y="750443"/>
                  </a:lnTo>
                  <a:lnTo>
                    <a:pt x="2401697" y="789178"/>
                  </a:lnTo>
                  <a:lnTo>
                    <a:pt x="2371217" y="819658"/>
                  </a:lnTo>
                  <a:lnTo>
                    <a:pt x="2332354" y="839724"/>
                  </a:lnTo>
                  <a:lnTo>
                    <a:pt x="2287778" y="846963"/>
                  </a:lnTo>
                  <a:lnTo>
                    <a:pt x="141224" y="846963"/>
                  </a:lnTo>
                  <a:lnTo>
                    <a:pt x="96520" y="839724"/>
                  </a:lnTo>
                  <a:lnTo>
                    <a:pt x="57785" y="819658"/>
                  </a:lnTo>
                  <a:lnTo>
                    <a:pt x="27304" y="789178"/>
                  </a:lnTo>
                  <a:lnTo>
                    <a:pt x="7239" y="750443"/>
                  </a:lnTo>
                  <a:lnTo>
                    <a:pt x="0" y="705866"/>
                  </a:lnTo>
                  <a:lnTo>
                    <a:pt x="0" y="141097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710933" y="1451610"/>
            <a:ext cx="231521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Consumption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phase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Doctors’ </a:t>
            </a:r>
            <a:r>
              <a:rPr sz="1300" b="1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Rx</a:t>
            </a: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winning</a:t>
            </a:r>
            <a:r>
              <a:rPr sz="13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86728" y="3611879"/>
            <a:ext cx="2453640" cy="618490"/>
          </a:xfrm>
          <a:custGeom>
            <a:avLst/>
            <a:gdLst/>
            <a:ahLst/>
            <a:cxnLst/>
            <a:rect l="l" t="t" r="r" b="b"/>
            <a:pathLst>
              <a:path w="2453640" h="618489">
                <a:moveTo>
                  <a:pt x="2350516" y="0"/>
                </a:moveTo>
                <a:lnTo>
                  <a:pt x="103124" y="0"/>
                </a:lnTo>
                <a:lnTo>
                  <a:pt x="62992" y="8128"/>
                </a:lnTo>
                <a:lnTo>
                  <a:pt x="30225" y="30226"/>
                </a:lnTo>
                <a:lnTo>
                  <a:pt x="8127" y="62992"/>
                </a:lnTo>
                <a:lnTo>
                  <a:pt x="0" y="102997"/>
                </a:lnTo>
                <a:lnTo>
                  <a:pt x="0" y="515239"/>
                </a:lnTo>
                <a:lnTo>
                  <a:pt x="8127" y="555371"/>
                </a:lnTo>
                <a:lnTo>
                  <a:pt x="30225" y="588137"/>
                </a:lnTo>
                <a:lnTo>
                  <a:pt x="62992" y="610235"/>
                </a:lnTo>
                <a:lnTo>
                  <a:pt x="103124" y="618363"/>
                </a:lnTo>
                <a:lnTo>
                  <a:pt x="2350516" y="618363"/>
                </a:lnTo>
                <a:lnTo>
                  <a:pt x="2390648" y="610235"/>
                </a:lnTo>
                <a:lnTo>
                  <a:pt x="2423414" y="588137"/>
                </a:lnTo>
                <a:lnTo>
                  <a:pt x="2445512" y="555371"/>
                </a:lnTo>
                <a:lnTo>
                  <a:pt x="2453640" y="515239"/>
                </a:lnTo>
                <a:lnTo>
                  <a:pt x="2453640" y="102997"/>
                </a:lnTo>
                <a:lnTo>
                  <a:pt x="2445512" y="62992"/>
                </a:lnTo>
                <a:lnTo>
                  <a:pt x="2423414" y="30226"/>
                </a:lnTo>
                <a:lnTo>
                  <a:pt x="2390648" y="8128"/>
                </a:lnTo>
                <a:lnTo>
                  <a:pt x="2350516" y="0"/>
                </a:lnTo>
                <a:close/>
              </a:path>
            </a:pathLst>
          </a:custGeom>
          <a:solidFill>
            <a:srgbClr val="E9E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699884" y="3714369"/>
            <a:ext cx="2003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Hospital Board 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of </a:t>
            </a:r>
            <a:r>
              <a:rPr sz="1200" spc="5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00244D"/>
                </a:solidFill>
                <a:latin typeface="Arial MT"/>
                <a:cs typeface="Arial MT"/>
              </a:rPr>
              <a:t>Dir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ec</a:t>
            </a:r>
            <a:r>
              <a:rPr sz="1200" spc="-10" dirty="0">
                <a:solidFill>
                  <a:srgbClr val="00244D"/>
                </a:solidFill>
                <a:latin typeface="Arial MT"/>
                <a:cs typeface="Arial MT"/>
              </a:rPr>
              <a:t>t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o</a:t>
            </a:r>
            <a:r>
              <a:rPr sz="1200" spc="-20" dirty="0">
                <a:solidFill>
                  <a:srgbClr val="00244D"/>
                </a:solidFill>
                <a:latin typeface="Arial MT"/>
                <a:cs typeface="Arial MT"/>
              </a:rPr>
              <a:t>r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s</a:t>
            </a:r>
            <a:r>
              <a:rPr sz="1200" spc="-10" dirty="0">
                <a:solidFill>
                  <a:srgbClr val="00244D"/>
                </a:solidFill>
                <a:latin typeface="Arial MT"/>
                <a:cs typeface="Arial MT"/>
              </a:rPr>
              <a:t>/</a:t>
            </a:r>
            <a:r>
              <a:rPr sz="1200" spc="-25" dirty="0">
                <a:solidFill>
                  <a:srgbClr val="00244D"/>
                </a:solidFill>
                <a:latin typeface="Arial MT"/>
                <a:cs typeface="Arial MT"/>
              </a:rPr>
              <a:t>K</a:t>
            </a:r>
            <a:r>
              <a:rPr sz="1200" spc="-10" dirty="0">
                <a:solidFill>
                  <a:srgbClr val="00244D"/>
                </a:solidFill>
                <a:latin typeface="Arial MT"/>
                <a:cs typeface="Arial MT"/>
              </a:rPr>
              <a:t>O</a:t>
            </a:r>
            <a:r>
              <a:rPr sz="1200" spc="-25" dirty="0">
                <a:solidFill>
                  <a:srgbClr val="00244D"/>
                </a:solidFill>
                <a:latin typeface="Arial MT"/>
                <a:cs typeface="Arial MT"/>
              </a:rPr>
              <a:t>L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s</a:t>
            </a:r>
            <a:r>
              <a:rPr sz="1200" spc="-70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g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i</a:t>
            </a:r>
            <a:r>
              <a:rPr sz="1200" spc="-20" dirty="0">
                <a:solidFill>
                  <a:srgbClr val="00244D"/>
                </a:solidFill>
                <a:latin typeface="Arial MT"/>
                <a:cs typeface="Arial MT"/>
              </a:rPr>
              <a:t>v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e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 g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uid</a:t>
            </a:r>
            <a:r>
              <a:rPr sz="1200" spc="-10" dirty="0">
                <a:solidFill>
                  <a:srgbClr val="00244D"/>
                </a:solidFill>
                <a:latin typeface="Arial MT"/>
                <a:cs typeface="Arial MT"/>
              </a:rPr>
              <a:t>a</a:t>
            </a:r>
            <a:r>
              <a:rPr sz="1200" spc="-25" dirty="0">
                <a:solidFill>
                  <a:srgbClr val="00244D"/>
                </a:solidFill>
                <a:latin typeface="Arial MT"/>
                <a:cs typeface="Arial MT"/>
              </a:rPr>
              <a:t>n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ce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86728" y="2194560"/>
            <a:ext cx="2429510" cy="1310640"/>
          </a:xfrm>
          <a:custGeom>
            <a:avLst/>
            <a:gdLst/>
            <a:ahLst/>
            <a:cxnLst/>
            <a:rect l="l" t="t" r="r" b="b"/>
            <a:pathLst>
              <a:path w="2429509" h="1310639">
                <a:moveTo>
                  <a:pt x="2210562" y="0"/>
                </a:moveTo>
                <a:lnTo>
                  <a:pt x="218440" y="0"/>
                </a:lnTo>
                <a:lnTo>
                  <a:pt x="168275" y="5714"/>
                </a:lnTo>
                <a:lnTo>
                  <a:pt x="122300" y="22225"/>
                </a:lnTo>
                <a:lnTo>
                  <a:pt x="81788" y="48005"/>
                </a:lnTo>
                <a:lnTo>
                  <a:pt x="48005" y="81787"/>
                </a:lnTo>
                <a:lnTo>
                  <a:pt x="22225" y="122427"/>
                </a:lnTo>
                <a:lnTo>
                  <a:pt x="5715" y="168401"/>
                </a:lnTo>
                <a:lnTo>
                  <a:pt x="0" y="218439"/>
                </a:lnTo>
                <a:lnTo>
                  <a:pt x="0" y="1092200"/>
                </a:lnTo>
                <a:lnTo>
                  <a:pt x="5715" y="1142238"/>
                </a:lnTo>
                <a:lnTo>
                  <a:pt x="22225" y="1188212"/>
                </a:lnTo>
                <a:lnTo>
                  <a:pt x="48005" y="1228852"/>
                </a:lnTo>
                <a:lnTo>
                  <a:pt x="81788" y="1262634"/>
                </a:lnTo>
                <a:lnTo>
                  <a:pt x="122300" y="1288414"/>
                </a:lnTo>
                <a:lnTo>
                  <a:pt x="168275" y="1304925"/>
                </a:lnTo>
                <a:lnTo>
                  <a:pt x="218440" y="1310639"/>
                </a:lnTo>
                <a:lnTo>
                  <a:pt x="2210562" y="1310639"/>
                </a:lnTo>
                <a:lnTo>
                  <a:pt x="2260727" y="1304925"/>
                </a:lnTo>
                <a:lnTo>
                  <a:pt x="2306701" y="1288414"/>
                </a:lnTo>
                <a:lnTo>
                  <a:pt x="2347214" y="1262634"/>
                </a:lnTo>
                <a:lnTo>
                  <a:pt x="2380996" y="1228852"/>
                </a:lnTo>
                <a:lnTo>
                  <a:pt x="2406777" y="1188212"/>
                </a:lnTo>
                <a:lnTo>
                  <a:pt x="2423287" y="1142238"/>
                </a:lnTo>
                <a:lnTo>
                  <a:pt x="2429002" y="1092200"/>
                </a:lnTo>
                <a:lnTo>
                  <a:pt x="2429002" y="218439"/>
                </a:lnTo>
                <a:lnTo>
                  <a:pt x="2423287" y="168401"/>
                </a:lnTo>
                <a:lnTo>
                  <a:pt x="2406777" y="122427"/>
                </a:lnTo>
                <a:lnTo>
                  <a:pt x="2380996" y="81787"/>
                </a:lnTo>
                <a:lnTo>
                  <a:pt x="2347214" y="48005"/>
                </a:lnTo>
                <a:lnTo>
                  <a:pt x="2306701" y="22225"/>
                </a:lnTo>
                <a:lnTo>
                  <a:pt x="2260727" y="5714"/>
                </a:lnTo>
                <a:lnTo>
                  <a:pt x="2210562" y="0"/>
                </a:lnTo>
                <a:close/>
              </a:path>
            </a:pathLst>
          </a:custGeom>
          <a:solidFill>
            <a:srgbClr val="E9E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733413" y="2648458"/>
            <a:ext cx="19875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0244D"/>
                </a:solidFill>
                <a:latin typeface="Arial"/>
                <a:cs typeface="Arial"/>
              </a:rPr>
              <a:t>Drs</a:t>
            </a:r>
            <a:r>
              <a:rPr sz="1200" b="1" spc="-45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prescriptions</a:t>
            </a:r>
            <a:r>
              <a:rPr sz="1200" b="1" spc="-50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44D"/>
                </a:solidFill>
                <a:latin typeface="Arial MT"/>
                <a:cs typeface="Arial MT"/>
              </a:rPr>
              <a:t>drive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orde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r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ing</a:t>
            </a:r>
            <a:r>
              <a:rPr sz="1200" spc="-35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00244D"/>
                </a:solidFill>
                <a:latin typeface="Arial MT"/>
                <a:cs typeface="Arial MT"/>
              </a:rPr>
              <a:t>w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ithin</a:t>
            </a:r>
            <a:r>
              <a:rPr sz="1200" spc="-10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ten</a:t>
            </a:r>
            <a:r>
              <a:rPr sz="1200" spc="5" dirty="0">
                <a:solidFill>
                  <a:srgbClr val="00244D"/>
                </a:solidFill>
                <a:latin typeface="Arial MT"/>
                <a:cs typeface="Arial MT"/>
              </a:rPr>
              <a:t>d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er</a:t>
            </a:r>
            <a:r>
              <a:rPr sz="1200" spc="-210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“</a:t>
            </a:r>
            <a:r>
              <a:rPr sz="1200" spc="-10" dirty="0">
                <a:solidFill>
                  <a:srgbClr val="00244D"/>
                </a:solidFill>
                <a:latin typeface="Arial MT"/>
                <a:cs typeface="Arial MT"/>
              </a:rPr>
              <a:t>q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u</a:t>
            </a:r>
            <a:r>
              <a:rPr sz="1200" spc="5" dirty="0">
                <a:solidFill>
                  <a:srgbClr val="00244D"/>
                </a:solidFill>
                <a:latin typeface="Arial MT"/>
                <a:cs typeface="Arial MT"/>
              </a:rPr>
              <a:t>o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ta”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58824" y="5635752"/>
            <a:ext cx="2517775" cy="694690"/>
          </a:xfrm>
          <a:custGeom>
            <a:avLst/>
            <a:gdLst/>
            <a:ahLst/>
            <a:cxnLst/>
            <a:rect l="l" t="t" r="r" b="b"/>
            <a:pathLst>
              <a:path w="2517775" h="694689">
                <a:moveTo>
                  <a:pt x="2401697" y="0"/>
                </a:moveTo>
                <a:lnTo>
                  <a:pt x="115823" y="0"/>
                </a:lnTo>
                <a:lnTo>
                  <a:pt x="70738" y="9093"/>
                </a:lnTo>
                <a:lnTo>
                  <a:pt x="33909" y="33909"/>
                </a:lnTo>
                <a:lnTo>
                  <a:pt x="9093" y="70700"/>
                </a:lnTo>
                <a:lnTo>
                  <a:pt x="0" y="115760"/>
                </a:lnTo>
                <a:lnTo>
                  <a:pt x="0" y="578802"/>
                </a:lnTo>
                <a:lnTo>
                  <a:pt x="9093" y="623862"/>
                </a:lnTo>
                <a:lnTo>
                  <a:pt x="33909" y="660654"/>
                </a:lnTo>
                <a:lnTo>
                  <a:pt x="70738" y="685469"/>
                </a:lnTo>
                <a:lnTo>
                  <a:pt x="115823" y="694563"/>
                </a:lnTo>
                <a:lnTo>
                  <a:pt x="2401697" y="694563"/>
                </a:lnTo>
                <a:lnTo>
                  <a:pt x="2446781" y="685469"/>
                </a:lnTo>
                <a:lnTo>
                  <a:pt x="2483612" y="660654"/>
                </a:lnTo>
                <a:lnTo>
                  <a:pt x="2508377" y="623862"/>
                </a:lnTo>
                <a:lnTo>
                  <a:pt x="2517521" y="578802"/>
                </a:lnTo>
                <a:lnTo>
                  <a:pt x="2517521" y="115760"/>
                </a:lnTo>
                <a:lnTo>
                  <a:pt x="2508377" y="70700"/>
                </a:lnTo>
                <a:lnTo>
                  <a:pt x="2483612" y="33909"/>
                </a:lnTo>
                <a:lnTo>
                  <a:pt x="2446781" y="9093"/>
                </a:lnTo>
                <a:lnTo>
                  <a:pt x="2401697" y="0"/>
                </a:lnTo>
                <a:close/>
              </a:path>
            </a:pathLst>
          </a:custGeom>
          <a:solidFill>
            <a:srgbClr val="D0D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71727" y="5876340"/>
            <a:ext cx="1257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Public</a:t>
            </a:r>
            <a:r>
              <a:rPr sz="1200" b="1" spc="-65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00244D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f</a:t>
            </a:r>
            <a:r>
              <a:rPr sz="1200" b="1" spc="-10" dirty="0">
                <a:solidFill>
                  <a:srgbClr val="00244D"/>
                </a:solidFill>
                <a:latin typeface="Arial"/>
                <a:cs typeface="Arial"/>
              </a:rPr>
              <a:t>f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air</a:t>
            </a:r>
            <a:r>
              <a:rPr sz="1200" b="1" spc="-75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pla</a:t>
            </a: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74063" y="4340352"/>
            <a:ext cx="2502535" cy="1203960"/>
          </a:xfrm>
          <a:custGeom>
            <a:avLst/>
            <a:gdLst/>
            <a:ahLst/>
            <a:cxnLst/>
            <a:rect l="l" t="t" r="r" b="b"/>
            <a:pathLst>
              <a:path w="2502535" h="1203960">
                <a:moveTo>
                  <a:pt x="2301621" y="0"/>
                </a:moveTo>
                <a:lnTo>
                  <a:pt x="200660" y="0"/>
                </a:lnTo>
                <a:lnTo>
                  <a:pt x="154686" y="5334"/>
                </a:lnTo>
                <a:lnTo>
                  <a:pt x="112395" y="20447"/>
                </a:lnTo>
                <a:lnTo>
                  <a:pt x="75184" y="44068"/>
                </a:lnTo>
                <a:lnTo>
                  <a:pt x="44069" y="75184"/>
                </a:lnTo>
                <a:lnTo>
                  <a:pt x="20447" y="112395"/>
                </a:lnTo>
                <a:lnTo>
                  <a:pt x="5334" y="154686"/>
                </a:lnTo>
                <a:lnTo>
                  <a:pt x="0" y="200660"/>
                </a:lnTo>
                <a:lnTo>
                  <a:pt x="0" y="1003300"/>
                </a:lnTo>
                <a:lnTo>
                  <a:pt x="5334" y="1049274"/>
                </a:lnTo>
                <a:lnTo>
                  <a:pt x="20447" y="1091565"/>
                </a:lnTo>
                <a:lnTo>
                  <a:pt x="44069" y="1128776"/>
                </a:lnTo>
                <a:lnTo>
                  <a:pt x="75184" y="1159891"/>
                </a:lnTo>
                <a:lnTo>
                  <a:pt x="112395" y="1183513"/>
                </a:lnTo>
                <a:lnTo>
                  <a:pt x="154686" y="1198626"/>
                </a:lnTo>
                <a:lnTo>
                  <a:pt x="200660" y="1203960"/>
                </a:lnTo>
                <a:lnTo>
                  <a:pt x="2301621" y="1203960"/>
                </a:lnTo>
                <a:lnTo>
                  <a:pt x="2347595" y="1198626"/>
                </a:lnTo>
                <a:lnTo>
                  <a:pt x="2389886" y="1183513"/>
                </a:lnTo>
                <a:lnTo>
                  <a:pt x="2427097" y="1159891"/>
                </a:lnTo>
                <a:lnTo>
                  <a:pt x="2458212" y="1128776"/>
                </a:lnTo>
                <a:lnTo>
                  <a:pt x="2481834" y="1091565"/>
                </a:lnTo>
                <a:lnTo>
                  <a:pt x="2496947" y="1049274"/>
                </a:lnTo>
                <a:lnTo>
                  <a:pt x="2502281" y="1003300"/>
                </a:lnTo>
                <a:lnTo>
                  <a:pt x="2502281" y="200660"/>
                </a:lnTo>
                <a:lnTo>
                  <a:pt x="2496947" y="154686"/>
                </a:lnTo>
                <a:lnTo>
                  <a:pt x="2481834" y="112395"/>
                </a:lnTo>
                <a:lnTo>
                  <a:pt x="2458212" y="75184"/>
                </a:lnTo>
                <a:lnTo>
                  <a:pt x="2427097" y="44068"/>
                </a:lnTo>
                <a:lnTo>
                  <a:pt x="2389886" y="20447"/>
                </a:lnTo>
                <a:lnTo>
                  <a:pt x="2347595" y="5334"/>
                </a:lnTo>
                <a:lnTo>
                  <a:pt x="2301621" y="0"/>
                </a:lnTo>
                <a:close/>
              </a:path>
            </a:pathLst>
          </a:custGeom>
          <a:solidFill>
            <a:srgbClr val="D0D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410716" y="4650485"/>
            <a:ext cx="2089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0244D"/>
                </a:solidFill>
                <a:latin typeface="Arial"/>
                <a:cs typeface="Arial"/>
              </a:rPr>
              <a:t>Share </a:t>
            </a: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of </a:t>
            </a:r>
            <a:r>
              <a:rPr sz="1200" b="1" spc="-40" dirty="0">
                <a:solidFill>
                  <a:srgbClr val="00244D"/>
                </a:solidFill>
                <a:latin typeface="Arial"/>
                <a:cs typeface="Arial"/>
              </a:rPr>
              <a:t>Voice 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at </a:t>
            </a: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Hospital/SoH 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to 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maximize </a:t>
            </a:r>
            <a:r>
              <a:rPr sz="1200" spc="-10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q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uo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ta</a:t>
            </a:r>
            <a:r>
              <a:rPr sz="1200" spc="-40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o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f</a:t>
            </a:r>
            <a:r>
              <a:rPr sz="1200" spc="-10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t</a:t>
            </a:r>
            <a:r>
              <a:rPr sz="1200" spc="5" dirty="0">
                <a:solidFill>
                  <a:srgbClr val="00244D"/>
                </a:solidFill>
                <a:latin typeface="Arial MT"/>
                <a:cs typeface="Arial MT"/>
              </a:rPr>
              <a:t>h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e</a:t>
            </a:r>
            <a:r>
              <a:rPr sz="1200" spc="-10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p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re</a:t>
            </a:r>
            <a:r>
              <a:rPr sz="1200" spc="10" dirty="0">
                <a:solidFill>
                  <a:srgbClr val="00244D"/>
                </a:solidFill>
                <a:latin typeface="Arial MT"/>
                <a:cs typeface="Arial MT"/>
              </a:rPr>
              <a:t>f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e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r</a:t>
            </a:r>
            <a:r>
              <a:rPr sz="1200" spc="-10" dirty="0">
                <a:solidFill>
                  <a:srgbClr val="00244D"/>
                </a:solidFill>
                <a:latin typeface="Arial MT"/>
                <a:cs typeface="Arial MT"/>
              </a:rPr>
              <a:t>r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ed</a:t>
            </a:r>
            <a:r>
              <a:rPr sz="1200" spc="-150" dirty="0">
                <a:solidFill>
                  <a:srgbClr val="00244D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se</a:t>
            </a:r>
            <a:r>
              <a:rPr sz="1200" spc="-25" dirty="0">
                <a:solidFill>
                  <a:srgbClr val="00244D"/>
                </a:solidFill>
                <a:latin typeface="Arial MT"/>
                <a:cs typeface="Arial MT"/>
              </a:rPr>
              <a:t>g</a:t>
            </a:r>
            <a:r>
              <a:rPr sz="1200" spc="-5" dirty="0">
                <a:solidFill>
                  <a:srgbClr val="00244D"/>
                </a:solidFill>
                <a:latin typeface="Arial MT"/>
                <a:cs typeface="Arial MT"/>
              </a:rPr>
              <a:t>m</a:t>
            </a:r>
            <a:r>
              <a:rPr sz="1200" spc="-15" dirty="0">
                <a:solidFill>
                  <a:srgbClr val="00244D"/>
                </a:solidFill>
                <a:latin typeface="Arial MT"/>
                <a:cs typeface="Arial MT"/>
              </a:rPr>
              <a:t>en</a:t>
            </a:r>
            <a:r>
              <a:rPr sz="1200" dirty="0">
                <a:solidFill>
                  <a:srgbClr val="00244D"/>
                </a:solidFill>
                <a:latin typeface="Arial MT"/>
                <a:cs typeface="Arial MT"/>
              </a:rPr>
              <a:t>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29455" y="4346447"/>
            <a:ext cx="2316480" cy="1197610"/>
          </a:xfrm>
          <a:custGeom>
            <a:avLst/>
            <a:gdLst/>
            <a:ahLst/>
            <a:cxnLst/>
            <a:rect l="l" t="t" r="r" b="b"/>
            <a:pathLst>
              <a:path w="2316479" h="1197610">
                <a:moveTo>
                  <a:pt x="2116836" y="0"/>
                </a:moveTo>
                <a:lnTo>
                  <a:pt x="199644" y="0"/>
                </a:lnTo>
                <a:lnTo>
                  <a:pt x="153924" y="5333"/>
                </a:lnTo>
                <a:lnTo>
                  <a:pt x="111887" y="20319"/>
                </a:lnTo>
                <a:lnTo>
                  <a:pt x="74803" y="43814"/>
                </a:lnTo>
                <a:lnTo>
                  <a:pt x="43815" y="74802"/>
                </a:lnTo>
                <a:lnTo>
                  <a:pt x="20320" y="111759"/>
                </a:lnTo>
                <a:lnTo>
                  <a:pt x="5334" y="153796"/>
                </a:lnTo>
                <a:lnTo>
                  <a:pt x="0" y="199516"/>
                </a:lnTo>
                <a:lnTo>
                  <a:pt x="0" y="997838"/>
                </a:lnTo>
                <a:lnTo>
                  <a:pt x="5334" y="1043685"/>
                </a:lnTo>
                <a:lnTo>
                  <a:pt x="20320" y="1085723"/>
                </a:lnTo>
                <a:lnTo>
                  <a:pt x="43815" y="1122680"/>
                </a:lnTo>
                <a:lnTo>
                  <a:pt x="74803" y="1153667"/>
                </a:lnTo>
                <a:lnTo>
                  <a:pt x="111887" y="1177163"/>
                </a:lnTo>
                <a:lnTo>
                  <a:pt x="153924" y="1192148"/>
                </a:lnTo>
                <a:lnTo>
                  <a:pt x="199644" y="1197483"/>
                </a:lnTo>
                <a:lnTo>
                  <a:pt x="2116836" y="1197483"/>
                </a:lnTo>
                <a:lnTo>
                  <a:pt x="2162556" y="1192148"/>
                </a:lnTo>
                <a:lnTo>
                  <a:pt x="2204593" y="1177163"/>
                </a:lnTo>
                <a:lnTo>
                  <a:pt x="2241677" y="1153667"/>
                </a:lnTo>
                <a:lnTo>
                  <a:pt x="2272665" y="1122680"/>
                </a:lnTo>
                <a:lnTo>
                  <a:pt x="2296160" y="1085723"/>
                </a:lnTo>
                <a:lnTo>
                  <a:pt x="2311146" y="1043685"/>
                </a:lnTo>
                <a:lnTo>
                  <a:pt x="2316480" y="997838"/>
                </a:lnTo>
                <a:lnTo>
                  <a:pt x="2316480" y="199516"/>
                </a:lnTo>
                <a:lnTo>
                  <a:pt x="2311146" y="153796"/>
                </a:lnTo>
                <a:lnTo>
                  <a:pt x="2296160" y="111759"/>
                </a:lnTo>
                <a:lnTo>
                  <a:pt x="2272665" y="74802"/>
                </a:lnTo>
                <a:lnTo>
                  <a:pt x="2241677" y="43814"/>
                </a:lnTo>
                <a:lnTo>
                  <a:pt x="2204593" y="20319"/>
                </a:lnTo>
                <a:lnTo>
                  <a:pt x="2162556" y="5333"/>
                </a:lnTo>
                <a:lnTo>
                  <a:pt x="2116836" y="0"/>
                </a:lnTo>
                <a:close/>
              </a:path>
            </a:pathLst>
          </a:custGeom>
          <a:solidFill>
            <a:srgbClr val="D0D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169409" y="4739132"/>
            <a:ext cx="904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Price </a:t>
            </a:r>
            <a:r>
              <a:rPr sz="1200" b="1" spc="5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(</a:t>
            </a:r>
            <a:r>
              <a:rPr sz="1200" b="1" spc="20" dirty="0">
                <a:solidFill>
                  <a:srgbClr val="00244D"/>
                </a:solidFill>
                <a:latin typeface="Arial"/>
                <a:cs typeface="Arial"/>
              </a:rPr>
              <a:t>w</a:t>
            </a: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ithin</a:t>
            </a:r>
            <a:r>
              <a:rPr sz="1200" b="1" spc="-35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ea</a:t>
            </a:r>
            <a:r>
              <a:rPr sz="1200" b="1" spc="-15" dirty="0">
                <a:solidFill>
                  <a:srgbClr val="00244D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h  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group)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586728" y="4340352"/>
            <a:ext cx="2453640" cy="1990089"/>
          </a:xfrm>
          <a:custGeom>
            <a:avLst/>
            <a:gdLst/>
            <a:ahLst/>
            <a:cxnLst/>
            <a:rect l="l" t="t" r="r" b="b"/>
            <a:pathLst>
              <a:path w="2453640" h="1990089">
                <a:moveTo>
                  <a:pt x="2121916" y="0"/>
                </a:moveTo>
                <a:lnTo>
                  <a:pt x="331724" y="0"/>
                </a:lnTo>
                <a:lnTo>
                  <a:pt x="282701" y="3556"/>
                </a:lnTo>
                <a:lnTo>
                  <a:pt x="235839" y="14097"/>
                </a:lnTo>
                <a:lnTo>
                  <a:pt x="191897" y="30861"/>
                </a:lnTo>
                <a:lnTo>
                  <a:pt x="151129" y="53467"/>
                </a:lnTo>
                <a:lnTo>
                  <a:pt x="114046" y="81280"/>
                </a:lnTo>
                <a:lnTo>
                  <a:pt x="81406" y="114046"/>
                </a:lnTo>
                <a:lnTo>
                  <a:pt x="53467" y="151003"/>
                </a:lnTo>
                <a:lnTo>
                  <a:pt x="30861" y="191770"/>
                </a:lnTo>
                <a:lnTo>
                  <a:pt x="14097" y="235839"/>
                </a:lnTo>
                <a:lnTo>
                  <a:pt x="3555" y="282575"/>
                </a:lnTo>
                <a:lnTo>
                  <a:pt x="0" y="331597"/>
                </a:lnTo>
                <a:lnTo>
                  <a:pt x="0" y="1658289"/>
                </a:lnTo>
                <a:lnTo>
                  <a:pt x="3555" y="1707299"/>
                </a:lnTo>
                <a:lnTo>
                  <a:pt x="14097" y="1754085"/>
                </a:lnTo>
                <a:lnTo>
                  <a:pt x="30861" y="1798116"/>
                </a:lnTo>
                <a:lnTo>
                  <a:pt x="53467" y="1838883"/>
                </a:lnTo>
                <a:lnTo>
                  <a:pt x="81406" y="1875891"/>
                </a:lnTo>
                <a:lnTo>
                  <a:pt x="114046" y="1908606"/>
                </a:lnTo>
                <a:lnTo>
                  <a:pt x="151129" y="1936521"/>
                </a:lnTo>
                <a:lnTo>
                  <a:pt x="191897" y="1959140"/>
                </a:lnTo>
                <a:lnTo>
                  <a:pt x="235839" y="1975916"/>
                </a:lnTo>
                <a:lnTo>
                  <a:pt x="282701" y="1986368"/>
                </a:lnTo>
                <a:lnTo>
                  <a:pt x="331724" y="1989963"/>
                </a:lnTo>
                <a:lnTo>
                  <a:pt x="2121916" y="1989963"/>
                </a:lnTo>
                <a:lnTo>
                  <a:pt x="2170938" y="1986368"/>
                </a:lnTo>
                <a:lnTo>
                  <a:pt x="2217801" y="1975916"/>
                </a:lnTo>
                <a:lnTo>
                  <a:pt x="2261743" y="1959140"/>
                </a:lnTo>
                <a:lnTo>
                  <a:pt x="2302510" y="1936521"/>
                </a:lnTo>
                <a:lnTo>
                  <a:pt x="2339594" y="1908606"/>
                </a:lnTo>
                <a:lnTo>
                  <a:pt x="2372232" y="1875891"/>
                </a:lnTo>
                <a:lnTo>
                  <a:pt x="2400173" y="1838883"/>
                </a:lnTo>
                <a:lnTo>
                  <a:pt x="2422779" y="1798116"/>
                </a:lnTo>
                <a:lnTo>
                  <a:pt x="2439543" y="1754085"/>
                </a:lnTo>
                <a:lnTo>
                  <a:pt x="2450083" y="1707299"/>
                </a:lnTo>
                <a:lnTo>
                  <a:pt x="2453640" y="1658289"/>
                </a:lnTo>
                <a:lnTo>
                  <a:pt x="2453640" y="331597"/>
                </a:lnTo>
                <a:lnTo>
                  <a:pt x="2450083" y="282575"/>
                </a:lnTo>
                <a:lnTo>
                  <a:pt x="2439543" y="235839"/>
                </a:lnTo>
                <a:lnTo>
                  <a:pt x="2422779" y="191770"/>
                </a:lnTo>
                <a:lnTo>
                  <a:pt x="2400173" y="151003"/>
                </a:lnTo>
                <a:lnTo>
                  <a:pt x="2372232" y="114046"/>
                </a:lnTo>
                <a:lnTo>
                  <a:pt x="2339594" y="81280"/>
                </a:lnTo>
                <a:lnTo>
                  <a:pt x="2302510" y="53467"/>
                </a:lnTo>
                <a:lnTo>
                  <a:pt x="2261743" y="30861"/>
                </a:lnTo>
                <a:lnTo>
                  <a:pt x="2217801" y="14097"/>
                </a:lnTo>
                <a:lnTo>
                  <a:pt x="2170938" y="3556"/>
                </a:lnTo>
                <a:lnTo>
                  <a:pt x="2121916" y="0"/>
                </a:lnTo>
                <a:close/>
              </a:path>
            </a:pathLst>
          </a:custGeom>
          <a:solidFill>
            <a:srgbClr val="D0D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933056" y="5225288"/>
            <a:ext cx="187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S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hare</a:t>
            </a:r>
            <a:r>
              <a:rPr sz="1200" b="1" spc="-40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of</a:t>
            </a:r>
            <a:r>
              <a:rPr sz="1200" b="1" spc="5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00244D"/>
                </a:solidFill>
                <a:latin typeface="Arial"/>
                <a:cs typeface="Arial"/>
              </a:rPr>
              <a:t>V</a:t>
            </a:r>
            <a:r>
              <a:rPr sz="1200" b="1" spc="-15" dirty="0">
                <a:solidFill>
                  <a:srgbClr val="00244D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00244D"/>
                </a:solidFill>
                <a:latin typeface="Arial"/>
                <a:cs typeface="Arial"/>
              </a:rPr>
              <a:t>i</a:t>
            </a:r>
            <a:r>
              <a:rPr sz="1200" b="1" spc="-15" dirty="0">
                <a:solidFill>
                  <a:srgbClr val="00244D"/>
                </a:solidFill>
                <a:latin typeface="Arial"/>
                <a:cs typeface="Arial"/>
              </a:rPr>
              <a:t>c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e</a:t>
            </a:r>
            <a:r>
              <a:rPr sz="1200" b="1" spc="-30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at</a:t>
            </a:r>
            <a:r>
              <a:rPr sz="1200" b="1" spc="-85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H</a:t>
            </a:r>
            <a:r>
              <a:rPr sz="1200" b="1" spc="-10" dirty="0">
                <a:solidFill>
                  <a:srgbClr val="00244D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00244D"/>
                </a:solidFill>
                <a:latin typeface="Arial"/>
                <a:cs typeface="Arial"/>
              </a:rPr>
              <a:t>s</a:t>
            </a: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pital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07263" y="2194560"/>
            <a:ext cx="917575" cy="2035810"/>
          </a:xfrm>
          <a:custGeom>
            <a:avLst/>
            <a:gdLst/>
            <a:ahLst/>
            <a:cxnLst/>
            <a:rect l="l" t="t" r="r" b="b"/>
            <a:pathLst>
              <a:path w="917575" h="2035810">
                <a:moveTo>
                  <a:pt x="764438" y="0"/>
                </a:moveTo>
                <a:lnTo>
                  <a:pt x="152882" y="0"/>
                </a:lnTo>
                <a:lnTo>
                  <a:pt x="104559" y="7747"/>
                </a:lnTo>
                <a:lnTo>
                  <a:pt x="62598" y="29463"/>
                </a:lnTo>
                <a:lnTo>
                  <a:pt x="29502" y="62611"/>
                </a:lnTo>
                <a:lnTo>
                  <a:pt x="7797" y="104520"/>
                </a:lnTo>
                <a:lnTo>
                  <a:pt x="0" y="152907"/>
                </a:lnTo>
                <a:lnTo>
                  <a:pt x="0" y="1882775"/>
                </a:lnTo>
                <a:lnTo>
                  <a:pt x="7797" y="1931162"/>
                </a:lnTo>
                <a:lnTo>
                  <a:pt x="29502" y="1973071"/>
                </a:lnTo>
                <a:lnTo>
                  <a:pt x="62598" y="2006219"/>
                </a:lnTo>
                <a:lnTo>
                  <a:pt x="104559" y="2027935"/>
                </a:lnTo>
                <a:lnTo>
                  <a:pt x="152882" y="2035683"/>
                </a:lnTo>
                <a:lnTo>
                  <a:pt x="764438" y="2035683"/>
                </a:lnTo>
                <a:lnTo>
                  <a:pt x="812749" y="2027935"/>
                </a:lnTo>
                <a:lnTo>
                  <a:pt x="854722" y="2006219"/>
                </a:lnTo>
                <a:lnTo>
                  <a:pt x="887818" y="1973071"/>
                </a:lnTo>
                <a:lnTo>
                  <a:pt x="909523" y="1931162"/>
                </a:lnTo>
                <a:lnTo>
                  <a:pt x="917320" y="1882775"/>
                </a:lnTo>
                <a:lnTo>
                  <a:pt x="917320" y="152907"/>
                </a:lnTo>
                <a:lnTo>
                  <a:pt x="909523" y="104520"/>
                </a:lnTo>
                <a:lnTo>
                  <a:pt x="887818" y="62611"/>
                </a:lnTo>
                <a:lnTo>
                  <a:pt x="854722" y="29463"/>
                </a:lnTo>
                <a:lnTo>
                  <a:pt x="812749" y="7747"/>
                </a:lnTo>
                <a:lnTo>
                  <a:pt x="76443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29895" y="3005709"/>
            <a:ext cx="645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is  decided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01168" y="4334255"/>
            <a:ext cx="929640" cy="2002155"/>
            <a:chOff x="201168" y="4334255"/>
            <a:chExt cx="929640" cy="2002155"/>
          </a:xfrm>
        </p:grpSpPr>
        <p:sp>
          <p:nvSpPr>
            <p:cNvPr id="38" name="object 38"/>
            <p:cNvSpPr/>
            <p:nvPr/>
          </p:nvSpPr>
          <p:spPr>
            <a:xfrm>
              <a:off x="207264" y="4340351"/>
              <a:ext cx="917575" cy="1990089"/>
            </a:xfrm>
            <a:custGeom>
              <a:avLst/>
              <a:gdLst/>
              <a:ahLst/>
              <a:cxnLst/>
              <a:rect l="l" t="t" r="r" b="b"/>
              <a:pathLst>
                <a:path w="917575" h="1990089">
                  <a:moveTo>
                    <a:pt x="764438" y="0"/>
                  </a:moveTo>
                  <a:lnTo>
                    <a:pt x="152882" y="0"/>
                  </a:lnTo>
                  <a:lnTo>
                    <a:pt x="104559" y="7747"/>
                  </a:lnTo>
                  <a:lnTo>
                    <a:pt x="62598" y="29464"/>
                  </a:lnTo>
                  <a:lnTo>
                    <a:pt x="29502" y="62611"/>
                  </a:lnTo>
                  <a:lnTo>
                    <a:pt x="7797" y="104521"/>
                  </a:lnTo>
                  <a:lnTo>
                    <a:pt x="0" y="152908"/>
                  </a:lnTo>
                  <a:lnTo>
                    <a:pt x="0" y="1837080"/>
                  </a:lnTo>
                  <a:lnTo>
                    <a:pt x="7797" y="1885403"/>
                  </a:lnTo>
                  <a:lnTo>
                    <a:pt x="29502" y="1927364"/>
                  </a:lnTo>
                  <a:lnTo>
                    <a:pt x="62598" y="1960460"/>
                  </a:lnTo>
                  <a:lnTo>
                    <a:pt x="104559" y="1982165"/>
                  </a:lnTo>
                  <a:lnTo>
                    <a:pt x="152882" y="1989963"/>
                  </a:lnTo>
                  <a:lnTo>
                    <a:pt x="764438" y="1989963"/>
                  </a:lnTo>
                  <a:lnTo>
                    <a:pt x="812749" y="1982165"/>
                  </a:lnTo>
                  <a:lnTo>
                    <a:pt x="854722" y="1960460"/>
                  </a:lnTo>
                  <a:lnTo>
                    <a:pt x="887818" y="1927364"/>
                  </a:lnTo>
                  <a:lnTo>
                    <a:pt x="909523" y="1885403"/>
                  </a:lnTo>
                  <a:lnTo>
                    <a:pt x="917320" y="1837080"/>
                  </a:lnTo>
                  <a:lnTo>
                    <a:pt x="917320" y="152908"/>
                  </a:lnTo>
                  <a:lnTo>
                    <a:pt x="909523" y="104521"/>
                  </a:lnTo>
                  <a:lnTo>
                    <a:pt x="887818" y="62611"/>
                  </a:lnTo>
                  <a:lnTo>
                    <a:pt x="854722" y="29464"/>
                  </a:lnTo>
                  <a:lnTo>
                    <a:pt x="812749" y="7747"/>
                  </a:lnTo>
                  <a:lnTo>
                    <a:pt x="76443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7264" y="4340351"/>
              <a:ext cx="917575" cy="1990089"/>
            </a:xfrm>
            <a:custGeom>
              <a:avLst/>
              <a:gdLst/>
              <a:ahLst/>
              <a:cxnLst/>
              <a:rect l="l" t="t" r="r" b="b"/>
              <a:pathLst>
                <a:path w="917575" h="1990089">
                  <a:moveTo>
                    <a:pt x="0" y="152908"/>
                  </a:moveTo>
                  <a:lnTo>
                    <a:pt x="7797" y="104521"/>
                  </a:lnTo>
                  <a:lnTo>
                    <a:pt x="29502" y="62611"/>
                  </a:lnTo>
                  <a:lnTo>
                    <a:pt x="62598" y="29464"/>
                  </a:lnTo>
                  <a:lnTo>
                    <a:pt x="104559" y="7747"/>
                  </a:lnTo>
                  <a:lnTo>
                    <a:pt x="152882" y="0"/>
                  </a:lnTo>
                  <a:lnTo>
                    <a:pt x="764438" y="0"/>
                  </a:lnTo>
                  <a:lnTo>
                    <a:pt x="812749" y="7747"/>
                  </a:lnTo>
                  <a:lnTo>
                    <a:pt x="854722" y="29464"/>
                  </a:lnTo>
                  <a:lnTo>
                    <a:pt x="887818" y="62611"/>
                  </a:lnTo>
                  <a:lnTo>
                    <a:pt x="909523" y="104521"/>
                  </a:lnTo>
                  <a:lnTo>
                    <a:pt x="917320" y="152908"/>
                  </a:lnTo>
                  <a:lnTo>
                    <a:pt x="917320" y="1837080"/>
                  </a:lnTo>
                  <a:lnTo>
                    <a:pt x="909523" y="1885403"/>
                  </a:lnTo>
                  <a:lnTo>
                    <a:pt x="887818" y="1927364"/>
                  </a:lnTo>
                  <a:lnTo>
                    <a:pt x="854722" y="1960460"/>
                  </a:lnTo>
                  <a:lnTo>
                    <a:pt x="812749" y="1982165"/>
                  </a:lnTo>
                  <a:lnTo>
                    <a:pt x="764438" y="1989963"/>
                  </a:lnTo>
                  <a:lnTo>
                    <a:pt x="152882" y="1989963"/>
                  </a:lnTo>
                  <a:lnTo>
                    <a:pt x="104559" y="1982165"/>
                  </a:lnTo>
                  <a:lnTo>
                    <a:pt x="62598" y="1960460"/>
                  </a:lnTo>
                  <a:lnTo>
                    <a:pt x="29502" y="1927364"/>
                  </a:lnTo>
                  <a:lnTo>
                    <a:pt x="7797" y="1885403"/>
                  </a:lnTo>
                  <a:lnTo>
                    <a:pt x="0" y="1837080"/>
                  </a:lnTo>
                  <a:lnTo>
                    <a:pt x="0" y="152908"/>
                  </a:lnTo>
                  <a:close/>
                </a:path>
              </a:pathLst>
            </a:custGeom>
            <a:ln w="12192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29895" y="5038090"/>
            <a:ext cx="646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Key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uccess 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48455" y="1533143"/>
            <a:ext cx="2978150" cy="353695"/>
          </a:xfrm>
          <a:custGeom>
            <a:avLst/>
            <a:gdLst/>
            <a:ahLst/>
            <a:cxnLst/>
            <a:rect l="l" t="t" r="r" b="b"/>
            <a:pathLst>
              <a:path w="2978150" h="353694">
                <a:moveTo>
                  <a:pt x="414528" y="176784"/>
                </a:moveTo>
                <a:lnTo>
                  <a:pt x="237744" y="0"/>
                </a:lnTo>
                <a:lnTo>
                  <a:pt x="237744" y="88392"/>
                </a:lnTo>
                <a:lnTo>
                  <a:pt x="0" y="88392"/>
                </a:lnTo>
                <a:lnTo>
                  <a:pt x="0" y="265049"/>
                </a:lnTo>
                <a:lnTo>
                  <a:pt x="237744" y="265049"/>
                </a:lnTo>
                <a:lnTo>
                  <a:pt x="237744" y="353441"/>
                </a:lnTo>
                <a:lnTo>
                  <a:pt x="414528" y="176784"/>
                </a:lnTo>
                <a:close/>
              </a:path>
              <a:path w="2978150" h="353694">
                <a:moveTo>
                  <a:pt x="2977642" y="176784"/>
                </a:moveTo>
                <a:lnTo>
                  <a:pt x="2800858" y="0"/>
                </a:lnTo>
                <a:lnTo>
                  <a:pt x="2800858" y="88392"/>
                </a:lnTo>
                <a:lnTo>
                  <a:pt x="2553970" y="88392"/>
                </a:lnTo>
                <a:lnTo>
                  <a:pt x="2553970" y="265049"/>
                </a:lnTo>
                <a:lnTo>
                  <a:pt x="2800858" y="265049"/>
                </a:lnTo>
                <a:lnTo>
                  <a:pt x="2800858" y="353441"/>
                </a:lnTo>
                <a:lnTo>
                  <a:pt x="2977642" y="176784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603754" y="6624319"/>
            <a:ext cx="15627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66"/>
                </a:solidFill>
                <a:latin typeface="Arial MT"/>
                <a:cs typeface="Arial MT"/>
              </a:rPr>
              <a:t>Sour</a:t>
            </a:r>
            <a:r>
              <a:rPr sz="1200" spc="-15" dirty="0">
                <a:solidFill>
                  <a:srgbClr val="003366"/>
                </a:solidFill>
                <a:latin typeface="Arial MT"/>
                <a:cs typeface="Arial MT"/>
              </a:rPr>
              <a:t>c</a:t>
            </a:r>
            <a:r>
              <a:rPr sz="1200" dirty="0">
                <a:solidFill>
                  <a:srgbClr val="003366"/>
                </a:solidFill>
                <a:latin typeface="Arial MT"/>
                <a:cs typeface="Arial MT"/>
              </a:rPr>
              <a:t>e</a:t>
            </a:r>
            <a:r>
              <a:rPr sz="1200" spc="-4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3366"/>
                </a:solidFill>
                <a:latin typeface="Arial MT"/>
                <a:cs typeface="Arial MT"/>
              </a:rPr>
              <a:t>: Ci</a:t>
            </a:r>
            <a:r>
              <a:rPr sz="1200" spc="-10" dirty="0">
                <a:solidFill>
                  <a:srgbClr val="003366"/>
                </a:solidFill>
                <a:latin typeface="Arial MT"/>
                <a:cs typeface="Arial MT"/>
              </a:rPr>
              <a:t>r</a:t>
            </a:r>
            <a:r>
              <a:rPr sz="1200" dirty="0">
                <a:solidFill>
                  <a:srgbClr val="003366"/>
                </a:solidFill>
                <a:latin typeface="Arial MT"/>
                <a:cs typeface="Arial MT"/>
              </a:rPr>
              <a:t>cular</a:t>
            </a:r>
            <a:r>
              <a:rPr sz="1200" spc="-14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3366"/>
                </a:solidFill>
                <a:latin typeface="Arial MT"/>
                <a:cs typeface="Arial MT"/>
              </a:rPr>
              <a:t>3</a:t>
            </a:r>
            <a:r>
              <a:rPr sz="1200" spc="5" dirty="0">
                <a:solidFill>
                  <a:srgbClr val="003366"/>
                </a:solidFill>
                <a:latin typeface="Arial MT"/>
                <a:cs typeface="Arial MT"/>
              </a:rPr>
              <a:t>6</a:t>
            </a:r>
            <a:r>
              <a:rPr sz="1200" dirty="0">
                <a:solidFill>
                  <a:srgbClr val="003366"/>
                </a:solidFill>
                <a:latin typeface="Arial MT"/>
                <a:cs typeface="Arial MT"/>
              </a:rPr>
              <a:t>/37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029455" y="5635752"/>
            <a:ext cx="2316480" cy="694690"/>
          </a:xfrm>
          <a:custGeom>
            <a:avLst/>
            <a:gdLst/>
            <a:ahLst/>
            <a:cxnLst/>
            <a:rect l="l" t="t" r="r" b="b"/>
            <a:pathLst>
              <a:path w="2316479" h="694689">
                <a:moveTo>
                  <a:pt x="2200656" y="0"/>
                </a:moveTo>
                <a:lnTo>
                  <a:pt x="115824" y="0"/>
                </a:lnTo>
                <a:lnTo>
                  <a:pt x="70739" y="9093"/>
                </a:lnTo>
                <a:lnTo>
                  <a:pt x="33909" y="33909"/>
                </a:lnTo>
                <a:lnTo>
                  <a:pt x="9144" y="70700"/>
                </a:lnTo>
                <a:lnTo>
                  <a:pt x="0" y="115760"/>
                </a:lnTo>
                <a:lnTo>
                  <a:pt x="0" y="578802"/>
                </a:lnTo>
                <a:lnTo>
                  <a:pt x="9144" y="623862"/>
                </a:lnTo>
                <a:lnTo>
                  <a:pt x="33909" y="660654"/>
                </a:lnTo>
                <a:lnTo>
                  <a:pt x="70739" y="685469"/>
                </a:lnTo>
                <a:lnTo>
                  <a:pt x="115824" y="694563"/>
                </a:lnTo>
                <a:lnTo>
                  <a:pt x="2200656" y="694563"/>
                </a:lnTo>
                <a:lnTo>
                  <a:pt x="2245741" y="685469"/>
                </a:lnTo>
                <a:lnTo>
                  <a:pt x="2282571" y="660654"/>
                </a:lnTo>
                <a:lnTo>
                  <a:pt x="2307336" y="623862"/>
                </a:lnTo>
                <a:lnTo>
                  <a:pt x="2316480" y="578802"/>
                </a:lnTo>
                <a:lnTo>
                  <a:pt x="2316480" y="115760"/>
                </a:lnTo>
                <a:lnTo>
                  <a:pt x="2307336" y="70700"/>
                </a:lnTo>
                <a:lnTo>
                  <a:pt x="2282571" y="33909"/>
                </a:lnTo>
                <a:lnTo>
                  <a:pt x="2245741" y="9093"/>
                </a:lnTo>
                <a:lnTo>
                  <a:pt x="2200656" y="0"/>
                </a:lnTo>
                <a:close/>
              </a:path>
            </a:pathLst>
          </a:custGeom>
          <a:solidFill>
            <a:srgbClr val="D0D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273041" y="5741619"/>
            <a:ext cx="1497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244D"/>
                </a:solidFill>
                <a:latin typeface="Arial"/>
                <a:cs typeface="Arial"/>
              </a:rPr>
              <a:t>Secondarily: </a:t>
            </a:r>
            <a:r>
              <a:rPr sz="1200" b="1" dirty="0">
                <a:solidFill>
                  <a:srgbClr val="00244D"/>
                </a:solidFill>
                <a:latin typeface="Arial"/>
                <a:cs typeface="Arial"/>
              </a:rPr>
              <a:t>quality </a:t>
            </a:r>
            <a:r>
              <a:rPr sz="1200" b="1" spc="-320" dirty="0">
                <a:solidFill>
                  <a:srgbClr val="00244D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244D"/>
                </a:solidFill>
                <a:latin typeface="Arial"/>
                <a:cs typeface="Arial"/>
              </a:rPr>
              <a:t>criteria/relationships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5256" y="469391"/>
            <a:ext cx="490727" cy="5135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015" y="345770"/>
            <a:ext cx="74758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85" dirty="0">
                <a:latin typeface="Trebuchet MS"/>
                <a:cs typeface="Trebuchet MS"/>
              </a:rPr>
              <a:t>Vi</a:t>
            </a:r>
            <a:r>
              <a:rPr b="0" spc="-180" dirty="0">
                <a:latin typeface="Trebuchet MS"/>
                <a:cs typeface="Trebuchet MS"/>
              </a:rPr>
              <a:t>et</a:t>
            </a:r>
            <a:r>
              <a:rPr b="0" spc="-185" dirty="0">
                <a:latin typeface="Trebuchet MS"/>
                <a:cs typeface="Trebuchet MS"/>
              </a:rPr>
              <a:t>na</a:t>
            </a:r>
            <a:r>
              <a:rPr b="0" spc="5" dirty="0">
                <a:latin typeface="Trebuchet MS"/>
                <a:cs typeface="Trebuchet MS"/>
              </a:rPr>
              <a:t>m</a:t>
            </a:r>
            <a:r>
              <a:rPr b="0" spc="-495" dirty="0">
                <a:latin typeface="Trebuchet MS"/>
                <a:cs typeface="Trebuchet MS"/>
              </a:rPr>
              <a:t> </a:t>
            </a:r>
            <a:r>
              <a:rPr b="0" spc="-155" dirty="0">
                <a:latin typeface="Trebuchet MS"/>
                <a:cs typeface="Trebuchet MS"/>
              </a:rPr>
              <a:t>p</a:t>
            </a:r>
            <a:r>
              <a:rPr b="0" spc="-160" dirty="0">
                <a:latin typeface="Trebuchet MS"/>
                <a:cs typeface="Trebuchet MS"/>
              </a:rPr>
              <a:t>h</a:t>
            </a:r>
            <a:r>
              <a:rPr b="0" spc="-165" dirty="0">
                <a:latin typeface="Trebuchet MS"/>
                <a:cs typeface="Trebuchet MS"/>
              </a:rPr>
              <a:t>a</a:t>
            </a:r>
            <a:r>
              <a:rPr b="0" spc="-155" dirty="0">
                <a:latin typeface="Trebuchet MS"/>
                <a:cs typeface="Trebuchet MS"/>
              </a:rPr>
              <a:t>rm</a:t>
            </a:r>
            <a:r>
              <a:rPr b="0" dirty="0">
                <a:latin typeface="Trebuchet MS"/>
                <a:cs typeface="Trebuchet MS"/>
              </a:rPr>
              <a:t>a</a:t>
            </a:r>
            <a:r>
              <a:rPr b="0" spc="-455" dirty="0">
                <a:latin typeface="Trebuchet MS"/>
                <a:cs typeface="Trebuchet MS"/>
              </a:rPr>
              <a:t> </a:t>
            </a:r>
            <a:r>
              <a:rPr b="0" spc="-220" dirty="0">
                <a:latin typeface="Trebuchet MS"/>
                <a:cs typeface="Trebuchet MS"/>
              </a:rPr>
              <a:t>ma</a:t>
            </a:r>
            <a:r>
              <a:rPr b="0" spc="-215" dirty="0">
                <a:latin typeface="Trebuchet MS"/>
                <a:cs typeface="Trebuchet MS"/>
              </a:rPr>
              <a:t>rke</a:t>
            </a:r>
            <a:r>
              <a:rPr b="0" dirty="0">
                <a:latin typeface="Trebuchet MS"/>
                <a:cs typeface="Trebuchet MS"/>
              </a:rPr>
              <a:t>t</a:t>
            </a:r>
            <a:r>
              <a:rPr b="0" spc="-509" dirty="0">
                <a:latin typeface="Trebuchet MS"/>
                <a:cs typeface="Trebuchet MS"/>
              </a:rPr>
              <a:t> </a:t>
            </a:r>
            <a:r>
              <a:rPr b="0" spc="-155" dirty="0">
                <a:latin typeface="Trebuchet MS"/>
                <a:cs typeface="Trebuchet MS"/>
              </a:rPr>
              <a:t>d</a:t>
            </a:r>
            <a:r>
              <a:rPr b="0" spc="-160" dirty="0">
                <a:latin typeface="Trebuchet MS"/>
                <a:cs typeface="Trebuchet MS"/>
              </a:rPr>
              <a:t>ist</a:t>
            </a:r>
            <a:r>
              <a:rPr b="0" spc="-155" dirty="0">
                <a:latin typeface="Trebuchet MS"/>
                <a:cs typeface="Trebuchet MS"/>
              </a:rPr>
              <a:t>r</a:t>
            </a:r>
            <a:r>
              <a:rPr b="0" spc="-160" dirty="0">
                <a:latin typeface="Trebuchet MS"/>
                <a:cs typeface="Trebuchet MS"/>
              </a:rPr>
              <a:t>i</a:t>
            </a:r>
            <a:r>
              <a:rPr b="0" spc="-155" dirty="0">
                <a:latin typeface="Trebuchet MS"/>
                <a:cs typeface="Trebuchet MS"/>
              </a:rPr>
              <a:t>b</a:t>
            </a:r>
            <a:r>
              <a:rPr b="0" spc="-160" dirty="0">
                <a:latin typeface="Trebuchet MS"/>
                <a:cs typeface="Trebuchet MS"/>
              </a:rPr>
              <a:t>utio</a:t>
            </a:r>
            <a:r>
              <a:rPr b="0" dirty="0">
                <a:latin typeface="Trebuchet MS"/>
                <a:cs typeface="Trebuchet MS"/>
              </a:rPr>
              <a:t>n</a:t>
            </a:r>
            <a:r>
              <a:rPr b="0" spc="-515" dirty="0">
                <a:latin typeface="Trebuchet MS"/>
                <a:cs typeface="Trebuchet MS"/>
              </a:rPr>
              <a:t> </a:t>
            </a:r>
            <a:r>
              <a:rPr b="0" spc="-170" dirty="0">
                <a:latin typeface="Trebuchet MS"/>
                <a:cs typeface="Trebuchet MS"/>
              </a:rPr>
              <a:t>stru</a:t>
            </a:r>
            <a:r>
              <a:rPr b="0" spc="-175" dirty="0">
                <a:latin typeface="Trebuchet MS"/>
                <a:cs typeface="Trebuchet MS"/>
              </a:rPr>
              <a:t>c</a:t>
            </a:r>
            <a:r>
              <a:rPr b="0" spc="-170" dirty="0">
                <a:latin typeface="Trebuchet MS"/>
                <a:cs typeface="Trebuchet MS"/>
              </a:rPr>
              <a:t>tur</a:t>
            </a:r>
            <a:r>
              <a:rPr b="0" dirty="0">
                <a:latin typeface="Trebuchet MS"/>
                <a:cs typeface="Trebuchet MS"/>
              </a:rPr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39268" y="1324355"/>
            <a:ext cx="4495800" cy="307975"/>
          </a:xfrm>
          <a:custGeom>
            <a:avLst/>
            <a:gdLst/>
            <a:ahLst/>
            <a:cxnLst/>
            <a:rect l="l" t="t" r="r" b="b"/>
            <a:pathLst>
              <a:path w="4495800" h="307975">
                <a:moveTo>
                  <a:pt x="0" y="307721"/>
                </a:moveTo>
                <a:lnTo>
                  <a:pt x="4495800" y="307721"/>
                </a:lnTo>
                <a:lnTo>
                  <a:pt x="4495800" y="0"/>
                </a:lnTo>
                <a:lnTo>
                  <a:pt x="0" y="0"/>
                </a:lnTo>
                <a:lnTo>
                  <a:pt x="0" y="30772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02635" y="1885188"/>
            <a:ext cx="3962400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335"/>
              </a:spcBef>
            </a:pPr>
            <a:r>
              <a:rPr sz="1400" b="1" spc="-10" dirty="0">
                <a:solidFill>
                  <a:srgbClr val="001F5F"/>
                </a:solidFill>
                <a:latin typeface="Verdana"/>
                <a:cs typeface="Verdana"/>
              </a:rPr>
              <a:t>LOCAL/IMPORTERS/</a:t>
            </a:r>
            <a:r>
              <a:rPr sz="1400" b="1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Verdana"/>
                <a:cs typeface="Verdana"/>
              </a:rPr>
              <a:t>DISTRIBUTORS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02835" y="2723388"/>
            <a:ext cx="4038600" cy="3143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290195">
              <a:lnSpc>
                <a:spcPct val="100000"/>
              </a:lnSpc>
              <a:spcBef>
                <a:spcPts val="350"/>
              </a:spcBef>
            </a:pPr>
            <a:r>
              <a:rPr sz="1400" b="1" spc="-15" dirty="0">
                <a:solidFill>
                  <a:srgbClr val="001F5F"/>
                </a:solidFill>
                <a:latin typeface="Verdana"/>
                <a:cs typeface="Verdana"/>
              </a:rPr>
              <a:t>SUB-DISTRIBUTOR+W/S+AGENTS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836" y="4475988"/>
            <a:ext cx="1600200" cy="3143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360"/>
              </a:spcBef>
            </a:pPr>
            <a:r>
              <a:rPr sz="1400" b="1" spc="-10" dirty="0">
                <a:solidFill>
                  <a:srgbClr val="001F5F"/>
                </a:solidFill>
                <a:latin typeface="Verdana"/>
                <a:cs typeface="Verdana"/>
              </a:rPr>
              <a:t>HOSPITALS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40635" y="4360164"/>
            <a:ext cx="1828800" cy="737870"/>
          </a:xfrm>
          <a:custGeom>
            <a:avLst/>
            <a:gdLst/>
            <a:ahLst/>
            <a:cxnLst/>
            <a:rect l="l" t="t" r="r" b="b"/>
            <a:pathLst>
              <a:path w="1828800" h="737870">
                <a:moveTo>
                  <a:pt x="0" y="737362"/>
                </a:moveTo>
                <a:lnTo>
                  <a:pt x="1828800" y="737362"/>
                </a:lnTo>
                <a:lnTo>
                  <a:pt x="1828800" y="0"/>
                </a:lnTo>
                <a:lnTo>
                  <a:pt x="0" y="0"/>
                </a:lnTo>
                <a:lnTo>
                  <a:pt x="0" y="73736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75129" y="4390771"/>
            <a:ext cx="15652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Verdana"/>
                <a:cs typeface="Verdana"/>
              </a:rPr>
              <a:t>P</a:t>
            </a:r>
            <a:r>
              <a:rPr sz="1400" b="1" spc="-15" dirty="0">
                <a:solidFill>
                  <a:srgbClr val="001F5F"/>
                </a:solidFill>
                <a:latin typeface="Verdana"/>
                <a:cs typeface="Verdana"/>
              </a:rPr>
              <a:t>HA</a:t>
            </a:r>
            <a:r>
              <a:rPr sz="1400" b="1" spc="-10" dirty="0">
                <a:solidFill>
                  <a:srgbClr val="001F5F"/>
                </a:solidFill>
                <a:latin typeface="Verdana"/>
                <a:cs typeface="Verdana"/>
              </a:rPr>
              <a:t>R</a:t>
            </a:r>
            <a:r>
              <a:rPr sz="1400" b="1" spc="-15" dirty="0">
                <a:solidFill>
                  <a:srgbClr val="001F5F"/>
                </a:solidFill>
                <a:latin typeface="Verdana"/>
                <a:cs typeface="Verdana"/>
              </a:rPr>
              <a:t>MA</a:t>
            </a:r>
            <a:r>
              <a:rPr sz="1400" b="1" spc="-10" dirty="0">
                <a:solidFill>
                  <a:srgbClr val="001F5F"/>
                </a:solidFill>
                <a:latin typeface="Verdana"/>
                <a:cs typeface="Verdana"/>
              </a:rPr>
              <a:t>C</a:t>
            </a:r>
            <a:r>
              <a:rPr sz="1400" b="1" spc="-15" dirty="0">
                <a:solidFill>
                  <a:srgbClr val="001F5F"/>
                </a:solidFill>
                <a:latin typeface="Verdana"/>
                <a:cs typeface="Verdana"/>
              </a:rPr>
              <a:t>IE</a:t>
            </a:r>
            <a:r>
              <a:rPr sz="1400" b="1" dirty="0">
                <a:solidFill>
                  <a:srgbClr val="001F5F"/>
                </a:solidFill>
                <a:latin typeface="Verdana"/>
                <a:cs typeface="Verdana"/>
              </a:rPr>
              <a:t>S</a:t>
            </a:r>
            <a:r>
              <a:rPr sz="1400" b="1" spc="-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Verdana"/>
                <a:cs typeface="Verdana"/>
              </a:rPr>
              <a:t>+  </a:t>
            </a:r>
            <a:r>
              <a:rPr sz="1400" b="1" spc="-10" dirty="0">
                <a:solidFill>
                  <a:srgbClr val="001F5F"/>
                </a:solidFill>
                <a:latin typeface="Verdana"/>
                <a:cs typeface="Verdana"/>
              </a:rPr>
              <a:t>RETAIL </a:t>
            </a:r>
            <a:r>
              <a:rPr sz="1400" b="1" spc="-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Verdana"/>
                <a:cs typeface="Verdana"/>
              </a:rPr>
              <a:t>CENTERS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21835" y="4475988"/>
            <a:ext cx="1524000" cy="524510"/>
          </a:xfrm>
          <a:custGeom>
            <a:avLst/>
            <a:gdLst/>
            <a:ahLst/>
            <a:cxnLst/>
            <a:rect l="l" t="t" r="r" b="b"/>
            <a:pathLst>
              <a:path w="1524000" h="524510">
                <a:moveTo>
                  <a:pt x="0" y="524001"/>
                </a:moveTo>
                <a:lnTo>
                  <a:pt x="1524000" y="524001"/>
                </a:lnTo>
                <a:lnTo>
                  <a:pt x="1524000" y="0"/>
                </a:lnTo>
                <a:lnTo>
                  <a:pt x="0" y="0"/>
                </a:lnTo>
                <a:lnTo>
                  <a:pt x="0" y="52400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29176" y="4508753"/>
            <a:ext cx="9048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Verdana"/>
                <a:cs typeface="Verdana"/>
              </a:rPr>
              <a:t>P</a:t>
            </a:r>
            <a:r>
              <a:rPr sz="1400" b="1" spc="-20" dirty="0">
                <a:solidFill>
                  <a:srgbClr val="001F5F"/>
                </a:solidFill>
                <a:latin typeface="Verdana"/>
                <a:cs typeface="Verdana"/>
              </a:rPr>
              <a:t>R</a:t>
            </a:r>
            <a:r>
              <a:rPr sz="1400" b="1" dirty="0">
                <a:solidFill>
                  <a:srgbClr val="001F5F"/>
                </a:solidFill>
                <a:latin typeface="Verdana"/>
                <a:cs typeface="Verdana"/>
              </a:rPr>
              <a:t>I</a:t>
            </a:r>
            <a:r>
              <a:rPr sz="1400" b="1" spc="-30" dirty="0">
                <a:solidFill>
                  <a:srgbClr val="001F5F"/>
                </a:solidFill>
                <a:latin typeface="Verdana"/>
                <a:cs typeface="Verdana"/>
              </a:rPr>
              <a:t>V</a:t>
            </a:r>
            <a:r>
              <a:rPr sz="1400" b="1" spc="-10" dirty="0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sz="1400" b="1" dirty="0">
                <a:solidFill>
                  <a:srgbClr val="001F5F"/>
                </a:solidFill>
                <a:latin typeface="Verdana"/>
                <a:cs typeface="Verdana"/>
              </a:rPr>
              <a:t>TE  </a:t>
            </a:r>
            <a:r>
              <a:rPr sz="1400" b="1" spc="-5" dirty="0">
                <a:solidFill>
                  <a:srgbClr val="001F5F"/>
                </a:solidFill>
                <a:latin typeface="Verdana"/>
                <a:cs typeface="Verdana"/>
              </a:rPr>
              <a:t>CLINICS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8235" y="4396740"/>
            <a:ext cx="3124200" cy="52451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159510" marR="324485" indent="-850900">
              <a:lnSpc>
                <a:spcPct val="100000"/>
              </a:lnSpc>
              <a:spcBef>
                <a:spcPts val="355"/>
              </a:spcBef>
            </a:pPr>
            <a:r>
              <a:rPr sz="1400" b="1" spc="-10" dirty="0">
                <a:solidFill>
                  <a:srgbClr val="001F5F"/>
                </a:solidFill>
                <a:latin typeface="Verdana"/>
                <a:cs typeface="Verdana"/>
              </a:rPr>
              <a:t>HEALTHCARE</a:t>
            </a:r>
            <a:r>
              <a:rPr sz="1400" b="1" spc="-8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Verdana"/>
                <a:cs typeface="Verdana"/>
              </a:rPr>
              <a:t>CENTERS</a:t>
            </a:r>
            <a:r>
              <a:rPr sz="1400" b="1" spc="-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Verdana"/>
                <a:cs typeface="Verdana"/>
              </a:rPr>
              <a:t>+ </a:t>
            </a:r>
            <a:r>
              <a:rPr sz="1400" b="1" spc="-46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Verdana"/>
                <a:cs typeface="Verdana"/>
              </a:rPr>
              <a:t>OTHERS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55035" y="5698235"/>
            <a:ext cx="2362200" cy="463550"/>
          </a:xfrm>
          <a:custGeom>
            <a:avLst/>
            <a:gdLst/>
            <a:ahLst/>
            <a:cxnLst/>
            <a:rect l="l" t="t" r="r" b="b"/>
            <a:pathLst>
              <a:path w="2362200" h="463550">
                <a:moveTo>
                  <a:pt x="0" y="463041"/>
                </a:moveTo>
                <a:lnTo>
                  <a:pt x="2362200" y="463041"/>
                </a:lnTo>
                <a:lnTo>
                  <a:pt x="2362200" y="0"/>
                </a:lnTo>
                <a:lnTo>
                  <a:pt x="0" y="0"/>
                </a:lnTo>
                <a:lnTo>
                  <a:pt x="0" y="46304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45332" y="5730036"/>
            <a:ext cx="2167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Verdana"/>
                <a:cs typeface="Verdana"/>
              </a:rPr>
              <a:t>C</a:t>
            </a:r>
            <a:r>
              <a:rPr sz="2400" b="1" spc="-15" dirty="0">
                <a:solidFill>
                  <a:srgbClr val="001F5F"/>
                </a:solidFill>
                <a:latin typeface="Verdana"/>
                <a:cs typeface="Verdana"/>
              </a:rPr>
              <a:t>O</a:t>
            </a:r>
            <a:r>
              <a:rPr sz="2400" b="1" spc="-20" dirty="0">
                <a:solidFill>
                  <a:srgbClr val="001F5F"/>
                </a:solidFill>
                <a:latin typeface="Verdana"/>
                <a:cs typeface="Verdana"/>
              </a:rPr>
              <a:t>N</a:t>
            </a:r>
            <a:r>
              <a:rPr sz="2400" b="1" spc="-15" dirty="0">
                <a:solidFill>
                  <a:srgbClr val="001F5F"/>
                </a:solidFill>
                <a:latin typeface="Verdana"/>
                <a:cs typeface="Verdana"/>
              </a:rPr>
              <a:t>S</a:t>
            </a:r>
            <a:r>
              <a:rPr sz="2400" b="1" spc="-20" dirty="0">
                <a:solidFill>
                  <a:srgbClr val="001F5F"/>
                </a:solidFill>
                <a:latin typeface="Verdana"/>
                <a:cs typeface="Verdana"/>
              </a:rPr>
              <a:t>U</a:t>
            </a:r>
            <a:r>
              <a:rPr sz="2400" b="1" spc="-10" dirty="0">
                <a:solidFill>
                  <a:srgbClr val="001F5F"/>
                </a:solidFill>
                <a:latin typeface="Verdana"/>
                <a:cs typeface="Verdana"/>
              </a:rPr>
              <a:t>ME</a:t>
            </a:r>
            <a:r>
              <a:rPr sz="2400" b="1" spc="-20" dirty="0">
                <a:solidFill>
                  <a:srgbClr val="001F5F"/>
                </a:solidFill>
                <a:latin typeface="Verdana"/>
                <a:cs typeface="Verdana"/>
              </a:rPr>
              <a:t>R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S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" y="3636264"/>
            <a:ext cx="1124712" cy="722376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770632" y="1504188"/>
            <a:ext cx="1066800" cy="381000"/>
            <a:chOff x="2770632" y="1504188"/>
            <a:chExt cx="1066800" cy="381000"/>
          </a:xfrm>
        </p:grpSpPr>
        <p:sp>
          <p:nvSpPr>
            <p:cNvPr id="16" name="object 16"/>
            <p:cNvSpPr/>
            <p:nvPr/>
          </p:nvSpPr>
          <p:spPr>
            <a:xfrm>
              <a:off x="3206496" y="1504187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76200" y="304800"/>
                  </a:moveTo>
                  <a:lnTo>
                    <a:pt x="44450" y="304800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304800"/>
                  </a:lnTo>
                  <a:lnTo>
                    <a:pt x="0" y="304800"/>
                  </a:lnTo>
                  <a:lnTo>
                    <a:pt x="38100" y="381000"/>
                  </a:lnTo>
                  <a:lnTo>
                    <a:pt x="69850" y="317500"/>
                  </a:lnTo>
                  <a:lnTo>
                    <a:pt x="76200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70632" y="1652016"/>
              <a:ext cx="1066800" cy="152400"/>
            </a:xfrm>
            <a:custGeom>
              <a:avLst/>
              <a:gdLst/>
              <a:ahLst/>
              <a:cxnLst/>
              <a:rect l="l" t="t" r="r" b="b"/>
              <a:pathLst>
                <a:path w="1066800" h="152400">
                  <a:moveTo>
                    <a:pt x="533400" y="0"/>
                  </a:moveTo>
                  <a:lnTo>
                    <a:pt x="454532" y="888"/>
                  </a:lnTo>
                  <a:lnTo>
                    <a:pt x="379349" y="3175"/>
                  </a:lnTo>
                  <a:lnTo>
                    <a:pt x="308482" y="7112"/>
                  </a:lnTo>
                  <a:lnTo>
                    <a:pt x="242950" y="12319"/>
                  </a:lnTo>
                  <a:lnTo>
                    <a:pt x="183387" y="18669"/>
                  </a:lnTo>
                  <a:lnTo>
                    <a:pt x="130810" y="26288"/>
                  </a:lnTo>
                  <a:lnTo>
                    <a:pt x="85979" y="34671"/>
                  </a:lnTo>
                  <a:lnTo>
                    <a:pt x="22606" y="54229"/>
                  </a:lnTo>
                  <a:lnTo>
                    <a:pt x="0" y="76200"/>
                  </a:lnTo>
                  <a:lnTo>
                    <a:pt x="5842" y="87503"/>
                  </a:lnTo>
                  <a:lnTo>
                    <a:pt x="49530" y="108331"/>
                  </a:lnTo>
                  <a:lnTo>
                    <a:pt x="130810" y="126111"/>
                  </a:lnTo>
                  <a:lnTo>
                    <a:pt x="183387" y="133731"/>
                  </a:lnTo>
                  <a:lnTo>
                    <a:pt x="242950" y="140081"/>
                  </a:lnTo>
                  <a:lnTo>
                    <a:pt x="308482" y="145287"/>
                  </a:lnTo>
                  <a:lnTo>
                    <a:pt x="379349" y="149225"/>
                  </a:lnTo>
                  <a:lnTo>
                    <a:pt x="454532" y="151511"/>
                  </a:lnTo>
                  <a:lnTo>
                    <a:pt x="533400" y="152400"/>
                  </a:lnTo>
                  <a:lnTo>
                    <a:pt x="612267" y="151511"/>
                  </a:lnTo>
                  <a:lnTo>
                    <a:pt x="687451" y="149225"/>
                  </a:lnTo>
                  <a:lnTo>
                    <a:pt x="758317" y="145287"/>
                  </a:lnTo>
                  <a:lnTo>
                    <a:pt x="823848" y="140081"/>
                  </a:lnTo>
                  <a:lnTo>
                    <a:pt x="883412" y="133731"/>
                  </a:lnTo>
                  <a:lnTo>
                    <a:pt x="935990" y="126111"/>
                  </a:lnTo>
                  <a:lnTo>
                    <a:pt x="980820" y="117729"/>
                  </a:lnTo>
                  <a:lnTo>
                    <a:pt x="1044194" y="98171"/>
                  </a:lnTo>
                  <a:lnTo>
                    <a:pt x="1066800" y="76200"/>
                  </a:lnTo>
                  <a:lnTo>
                    <a:pt x="1060958" y="64897"/>
                  </a:lnTo>
                  <a:lnTo>
                    <a:pt x="1017269" y="44069"/>
                  </a:lnTo>
                  <a:lnTo>
                    <a:pt x="935990" y="26288"/>
                  </a:lnTo>
                  <a:lnTo>
                    <a:pt x="883412" y="18669"/>
                  </a:lnTo>
                  <a:lnTo>
                    <a:pt x="823848" y="12319"/>
                  </a:lnTo>
                  <a:lnTo>
                    <a:pt x="758317" y="7112"/>
                  </a:lnTo>
                  <a:lnTo>
                    <a:pt x="687451" y="3175"/>
                  </a:lnTo>
                  <a:lnTo>
                    <a:pt x="612267" y="888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6193536" y="2266238"/>
            <a:ext cx="76200" cy="377825"/>
          </a:xfrm>
          <a:custGeom>
            <a:avLst/>
            <a:gdLst/>
            <a:ahLst/>
            <a:cxnLst/>
            <a:rect l="l" t="t" r="r" b="b"/>
            <a:pathLst>
              <a:path w="76200" h="377825">
                <a:moveTo>
                  <a:pt x="76200" y="301320"/>
                </a:moveTo>
                <a:lnTo>
                  <a:pt x="44450" y="301320"/>
                </a:lnTo>
                <a:lnTo>
                  <a:pt x="44450" y="0"/>
                </a:lnTo>
                <a:lnTo>
                  <a:pt x="31750" y="0"/>
                </a:lnTo>
                <a:lnTo>
                  <a:pt x="31750" y="301320"/>
                </a:lnTo>
                <a:lnTo>
                  <a:pt x="0" y="301320"/>
                </a:lnTo>
                <a:lnTo>
                  <a:pt x="38100" y="377393"/>
                </a:lnTo>
                <a:lnTo>
                  <a:pt x="69850" y="314020"/>
                </a:lnTo>
                <a:lnTo>
                  <a:pt x="76200" y="301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011936" y="2266188"/>
            <a:ext cx="6800215" cy="4369435"/>
            <a:chOff x="1011936" y="2266188"/>
            <a:chExt cx="6800215" cy="436943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0111" y="3636263"/>
              <a:ext cx="1075943" cy="73151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83736" y="2266187"/>
              <a:ext cx="76200" cy="1066800"/>
            </a:xfrm>
            <a:custGeom>
              <a:avLst/>
              <a:gdLst/>
              <a:ahLst/>
              <a:cxnLst/>
              <a:rect l="l" t="t" r="r" b="b"/>
              <a:pathLst>
                <a:path w="76200" h="1066800">
                  <a:moveTo>
                    <a:pt x="76200" y="990600"/>
                  </a:moveTo>
                  <a:lnTo>
                    <a:pt x="44450" y="990600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990600"/>
                  </a:lnTo>
                  <a:lnTo>
                    <a:pt x="0" y="990600"/>
                  </a:lnTo>
                  <a:lnTo>
                    <a:pt x="38100" y="1066800"/>
                  </a:lnTo>
                  <a:lnTo>
                    <a:pt x="69850" y="1003300"/>
                  </a:lnTo>
                  <a:lnTo>
                    <a:pt x="76200" y="990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0036" y="3332988"/>
              <a:ext cx="6248400" cy="0"/>
            </a:xfrm>
            <a:custGeom>
              <a:avLst/>
              <a:gdLst/>
              <a:ahLst/>
              <a:cxnLst/>
              <a:rect l="l" t="t" r="r" b="b"/>
              <a:pathLst>
                <a:path w="6248400">
                  <a:moveTo>
                    <a:pt x="0" y="0"/>
                  </a:moveTo>
                  <a:lnTo>
                    <a:pt x="6248399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936" y="3332988"/>
              <a:ext cx="76200" cy="2286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6936" y="3332988"/>
              <a:ext cx="76200" cy="3048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5112" y="3636263"/>
              <a:ext cx="1075943" cy="7589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1936" y="3332988"/>
              <a:ext cx="76200" cy="3048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3512" y="3560063"/>
              <a:ext cx="1048511" cy="7589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0336" y="3332988"/>
              <a:ext cx="76198" cy="2286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50036" y="5314188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599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11936" y="4933188"/>
              <a:ext cx="6400800" cy="381000"/>
            </a:xfrm>
            <a:custGeom>
              <a:avLst/>
              <a:gdLst/>
              <a:ahLst/>
              <a:cxnLst/>
              <a:rect l="l" t="t" r="r" b="b"/>
              <a:pathLst>
                <a:path w="6400800" h="381000">
                  <a:moveTo>
                    <a:pt x="76200" y="304800"/>
                  </a:moveTo>
                  <a:lnTo>
                    <a:pt x="44450" y="304800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304800"/>
                  </a:lnTo>
                  <a:lnTo>
                    <a:pt x="0" y="304800"/>
                  </a:lnTo>
                  <a:lnTo>
                    <a:pt x="38100" y="381000"/>
                  </a:lnTo>
                  <a:lnTo>
                    <a:pt x="76200" y="304800"/>
                  </a:lnTo>
                  <a:close/>
                </a:path>
                <a:path w="6400800" h="381000">
                  <a:moveTo>
                    <a:pt x="1981200" y="304800"/>
                  </a:moveTo>
                  <a:lnTo>
                    <a:pt x="1949450" y="304800"/>
                  </a:lnTo>
                  <a:lnTo>
                    <a:pt x="1949450" y="0"/>
                  </a:lnTo>
                  <a:lnTo>
                    <a:pt x="1936750" y="0"/>
                  </a:lnTo>
                  <a:lnTo>
                    <a:pt x="1936750" y="304800"/>
                  </a:lnTo>
                  <a:lnTo>
                    <a:pt x="1905000" y="304800"/>
                  </a:lnTo>
                  <a:lnTo>
                    <a:pt x="1943100" y="381000"/>
                  </a:lnTo>
                  <a:lnTo>
                    <a:pt x="1981200" y="304800"/>
                  </a:lnTo>
                  <a:close/>
                </a:path>
                <a:path w="6400800" h="381000">
                  <a:moveTo>
                    <a:pt x="3886200" y="304800"/>
                  </a:moveTo>
                  <a:lnTo>
                    <a:pt x="3854450" y="304800"/>
                  </a:lnTo>
                  <a:lnTo>
                    <a:pt x="3854450" y="0"/>
                  </a:lnTo>
                  <a:lnTo>
                    <a:pt x="3841750" y="0"/>
                  </a:lnTo>
                  <a:lnTo>
                    <a:pt x="3841750" y="304800"/>
                  </a:lnTo>
                  <a:lnTo>
                    <a:pt x="3810000" y="304800"/>
                  </a:lnTo>
                  <a:lnTo>
                    <a:pt x="3848100" y="381000"/>
                  </a:lnTo>
                  <a:lnTo>
                    <a:pt x="3886200" y="304800"/>
                  </a:lnTo>
                  <a:close/>
                </a:path>
                <a:path w="6400800" h="381000">
                  <a:moveTo>
                    <a:pt x="6400800" y="304800"/>
                  </a:moveTo>
                  <a:lnTo>
                    <a:pt x="6369050" y="304800"/>
                  </a:lnTo>
                  <a:lnTo>
                    <a:pt x="6369050" y="0"/>
                  </a:lnTo>
                  <a:lnTo>
                    <a:pt x="6356350" y="0"/>
                  </a:lnTo>
                  <a:lnTo>
                    <a:pt x="6356350" y="304800"/>
                  </a:lnTo>
                  <a:lnTo>
                    <a:pt x="6324600" y="304800"/>
                  </a:lnTo>
                  <a:lnTo>
                    <a:pt x="6362700" y="381000"/>
                  </a:lnTo>
                  <a:lnTo>
                    <a:pt x="6400800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6912" y="6071616"/>
              <a:ext cx="1246632" cy="5638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059936" y="5314188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76200" y="304800"/>
                  </a:moveTo>
                  <a:lnTo>
                    <a:pt x="44450" y="304800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304800"/>
                  </a:lnTo>
                  <a:lnTo>
                    <a:pt x="0" y="304800"/>
                  </a:lnTo>
                  <a:lnTo>
                    <a:pt x="38100" y="381000"/>
                  </a:lnTo>
                  <a:lnTo>
                    <a:pt x="69850" y="317500"/>
                  </a:lnTo>
                  <a:lnTo>
                    <a:pt x="76200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58639" y="5090160"/>
              <a:ext cx="1066800" cy="152400"/>
            </a:xfrm>
            <a:custGeom>
              <a:avLst/>
              <a:gdLst/>
              <a:ahLst/>
              <a:cxnLst/>
              <a:rect l="l" t="t" r="r" b="b"/>
              <a:pathLst>
                <a:path w="1066800" h="152400">
                  <a:moveTo>
                    <a:pt x="533400" y="0"/>
                  </a:moveTo>
                  <a:lnTo>
                    <a:pt x="454533" y="888"/>
                  </a:lnTo>
                  <a:lnTo>
                    <a:pt x="379349" y="3175"/>
                  </a:lnTo>
                  <a:lnTo>
                    <a:pt x="308483" y="7112"/>
                  </a:lnTo>
                  <a:lnTo>
                    <a:pt x="242950" y="12318"/>
                  </a:lnTo>
                  <a:lnTo>
                    <a:pt x="183387" y="18668"/>
                  </a:lnTo>
                  <a:lnTo>
                    <a:pt x="130810" y="26288"/>
                  </a:lnTo>
                  <a:lnTo>
                    <a:pt x="85979" y="34670"/>
                  </a:lnTo>
                  <a:lnTo>
                    <a:pt x="22606" y="54228"/>
                  </a:lnTo>
                  <a:lnTo>
                    <a:pt x="0" y="76200"/>
                  </a:lnTo>
                  <a:lnTo>
                    <a:pt x="5842" y="87502"/>
                  </a:lnTo>
                  <a:lnTo>
                    <a:pt x="49530" y="108331"/>
                  </a:lnTo>
                  <a:lnTo>
                    <a:pt x="130810" y="126110"/>
                  </a:lnTo>
                  <a:lnTo>
                    <a:pt x="183387" y="133731"/>
                  </a:lnTo>
                  <a:lnTo>
                    <a:pt x="242950" y="140081"/>
                  </a:lnTo>
                  <a:lnTo>
                    <a:pt x="308483" y="145287"/>
                  </a:lnTo>
                  <a:lnTo>
                    <a:pt x="379349" y="149224"/>
                  </a:lnTo>
                  <a:lnTo>
                    <a:pt x="454533" y="151510"/>
                  </a:lnTo>
                  <a:lnTo>
                    <a:pt x="533400" y="152399"/>
                  </a:lnTo>
                  <a:lnTo>
                    <a:pt x="612267" y="151510"/>
                  </a:lnTo>
                  <a:lnTo>
                    <a:pt x="687451" y="149224"/>
                  </a:lnTo>
                  <a:lnTo>
                    <a:pt x="758317" y="145287"/>
                  </a:lnTo>
                  <a:lnTo>
                    <a:pt x="823849" y="140081"/>
                  </a:lnTo>
                  <a:lnTo>
                    <a:pt x="883412" y="133731"/>
                  </a:lnTo>
                  <a:lnTo>
                    <a:pt x="935989" y="126110"/>
                  </a:lnTo>
                  <a:lnTo>
                    <a:pt x="980821" y="117728"/>
                  </a:lnTo>
                  <a:lnTo>
                    <a:pt x="1044194" y="98170"/>
                  </a:lnTo>
                  <a:lnTo>
                    <a:pt x="1066800" y="76200"/>
                  </a:lnTo>
                  <a:lnTo>
                    <a:pt x="1060958" y="64896"/>
                  </a:lnTo>
                  <a:lnTo>
                    <a:pt x="1017270" y="44068"/>
                  </a:lnTo>
                  <a:lnTo>
                    <a:pt x="935989" y="26288"/>
                  </a:lnTo>
                  <a:lnTo>
                    <a:pt x="883412" y="18668"/>
                  </a:lnTo>
                  <a:lnTo>
                    <a:pt x="823849" y="12318"/>
                  </a:lnTo>
                  <a:lnTo>
                    <a:pt x="758317" y="7112"/>
                  </a:lnTo>
                  <a:lnTo>
                    <a:pt x="687451" y="3175"/>
                  </a:lnTo>
                  <a:lnTo>
                    <a:pt x="612267" y="888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918197" y="2067305"/>
            <a:ext cx="145669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1F5F"/>
                </a:solidFill>
                <a:latin typeface="Verdana"/>
                <a:cs typeface="Verdana"/>
              </a:rPr>
              <a:t>V</a:t>
            </a:r>
            <a:r>
              <a:rPr sz="1000" spc="10" dirty="0">
                <a:solidFill>
                  <a:srgbClr val="001F5F"/>
                </a:solidFill>
                <a:latin typeface="Verdana"/>
                <a:cs typeface="Verdana"/>
              </a:rPr>
              <a:t>i</a:t>
            </a:r>
            <a:r>
              <a:rPr sz="1000" spc="-5" dirty="0">
                <a:solidFill>
                  <a:srgbClr val="001F5F"/>
                </a:solidFill>
                <a:latin typeface="Verdana"/>
                <a:cs typeface="Verdana"/>
              </a:rPr>
              <a:t>med</a:t>
            </a:r>
            <a:r>
              <a:rPr sz="1000" spc="10" dirty="0">
                <a:solidFill>
                  <a:srgbClr val="001F5F"/>
                </a:solidFill>
                <a:latin typeface="Verdana"/>
                <a:cs typeface="Verdana"/>
              </a:rPr>
              <a:t>i</a:t>
            </a:r>
            <a:r>
              <a:rPr sz="1000" spc="-5" dirty="0">
                <a:solidFill>
                  <a:srgbClr val="001F5F"/>
                </a:solidFill>
                <a:latin typeface="Verdana"/>
                <a:cs typeface="Verdana"/>
              </a:rPr>
              <a:t>me</a:t>
            </a:r>
            <a:r>
              <a:rPr sz="1000" spc="-10" dirty="0">
                <a:solidFill>
                  <a:srgbClr val="001F5F"/>
                </a:solidFill>
                <a:latin typeface="Verdana"/>
                <a:cs typeface="Verdana"/>
              </a:rPr>
              <a:t>x</a:t>
            </a:r>
            <a:r>
              <a:rPr sz="1000" spc="-5" dirty="0">
                <a:solidFill>
                  <a:srgbClr val="001F5F"/>
                </a:solidFill>
                <a:latin typeface="Verdana"/>
                <a:cs typeface="Verdana"/>
              </a:rPr>
              <a:t>,</a:t>
            </a:r>
            <a:r>
              <a:rPr sz="1000" spc="-8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Verdana"/>
                <a:cs typeface="Verdana"/>
              </a:rPr>
              <a:t>Sap</a:t>
            </a:r>
            <a:r>
              <a:rPr sz="1000" dirty="0">
                <a:solidFill>
                  <a:srgbClr val="001F5F"/>
                </a:solidFill>
                <a:latin typeface="Verdana"/>
                <a:cs typeface="Verdana"/>
              </a:rPr>
              <a:t>h</a:t>
            </a:r>
            <a:r>
              <a:rPr sz="1000" spc="-5" dirty="0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sz="1000" spc="-10" dirty="0">
                <a:solidFill>
                  <a:srgbClr val="001F5F"/>
                </a:solidFill>
                <a:latin typeface="Verdana"/>
                <a:cs typeface="Verdana"/>
              </a:rPr>
              <a:t>r</a:t>
            </a:r>
            <a:r>
              <a:rPr sz="1000" spc="-5" dirty="0">
                <a:solidFill>
                  <a:srgbClr val="001F5F"/>
                </a:solidFill>
                <a:latin typeface="Verdana"/>
                <a:cs typeface="Verdana"/>
              </a:rPr>
              <a:t>c</a:t>
            </a:r>
            <a:r>
              <a:rPr sz="1000" spc="-15" dirty="0">
                <a:solidFill>
                  <a:srgbClr val="001F5F"/>
                </a:solidFill>
                <a:latin typeface="Verdana"/>
                <a:cs typeface="Verdana"/>
              </a:rPr>
              <a:t>o</a:t>
            </a:r>
            <a:r>
              <a:rPr sz="1000" spc="-5" dirty="0">
                <a:solidFill>
                  <a:srgbClr val="001F5F"/>
                </a:solidFill>
                <a:latin typeface="Verdana"/>
                <a:cs typeface="Verdana"/>
              </a:rPr>
              <a:t>,  Codupha, Harphaco, </a:t>
            </a:r>
            <a:r>
              <a:rPr sz="10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Verdana"/>
                <a:cs typeface="Verdana"/>
              </a:rPr>
              <a:t>Phytopharma,</a:t>
            </a:r>
            <a:r>
              <a:rPr sz="1000" spc="-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Verdana"/>
                <a:cs typeface="Verdana"/>
              </a:rPr>
              <a:t>….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63236" y="5039359"/>
            <a:ext cx="6673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~3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0</a:t>
            </a:r>
            <a:r>
              <a:rPr sz="1400" spc="5" dirty="0">
                <a:solidFill>
                  <a:srgbClr val="001F5F"/>
                </a:solidFill>
                <a:latin typeface="Arial MT"/>
                <a:cs typeface="Arial MT"/>
              </a:rPr>
              <a:t>,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00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487167" y="5157215"/>
            <a:ext cx="1066800" cy="152400"/>
          </a:xfrm>
          <a:custGeom>
            <a:avLst/>
            <a:gdLst/>
            <a:ahLst/>
            <a:cxnLst/>
            <a:rect l="l" t="t" r="r" b="b"/>
            <a:pathLst>
              <a:path w="1066800" h="152400">
                <a:moveTo>
                  <a:pt x="533400" y="0"/>
                </a:moveTo>
                <a:lnTo>
                  <a:pt x="454532" y="888"/>
                </a:lnTo>
                <a:lnTo>
                  <a:pt x="379349" y="3174"/>
                </a:lnTo>
                <a:lnTo>
                  <a:pt x="308482" y="7111"/>
                </a:lnTo>
                <a:lnTo>
                  <a:pt x="242950" y="12318"/>
                </a:lnTo>
                <a:lnTo>
                  <a:pt x="183387" y="18668"/>
                </a:lnTo>
                <a:lnTo>
                  <a:pt x="130809" y="26288"/>
                </a:lnTo>
                <a:lnTo>
                  <a:pt x="85979" y="34670"/>
                </a:lnTo>
                <a:lnTo>
                  <a:pt x="22606" y="54228"/>
                </a:lnTo>
                <a:lnTo>
                  <a:pt x="0" y="76199"/>
                </a:lnTo>
                <a:lnTo>
                  <a:pt x="5842" y="87502"/>
                </a:lnTo>
                <a:lnTo>
                  <a:pt x="49530" y="108330"/>
                </a:lnTo>
                <a:lnTo>
                  <a:pt x="130809" y="126110"/>
                </a:lnTo>
                <a:lnTo>
                  <a:pt x="183387" y="133730"/>
                </a:lnTo>
                <a:lnTo>
                  <a:pt x="242950" y="140080"/>
                </a:lnTo>
                <a:lnTo>
                  <a:pt x="308482" y="145287"/>
                </a:lnTo>
                <a:lnTo>
                  <a:pt x="379349" y="149224"/>
                </a:lnTo>
                <a:lnTo>
                  <a:pt x="454532" y="151510"/>
                </a:lnTo>
                <a:lnTo>
                  <a:pt x="533400" y="152399"/>
                </a:lnTo>
                <a:lnTo>
                  <a:pt x="612267" y="151510"/>
                </a:lnTo>
                <a:lnTo>
                  <a:pt x="687451" y="149224"/>
                </a:lnTo>
                <a:lnTo>
                  <a:pt x="758317" y="145287"/>
                </a:lnTo>
                <a:lnTo>
                  <a:pt x="823848" y="140080"/>
                </a:lnTo>
                <a:lnTo>
                  <a:pt x="883411" y="133730"/>
                </a:lnTo>
                <a:lnTo>
                  <a:pt x="935990" y="126110"/>
                </a:lnTo>
                <a:lnTo>
                  <a:pt x="980820" y="117728"/>
                </a:lnTo>
                <a:lnTo>
                  <a:pt x="1044194" y="98170"/>
                </a:lnTo>
                <a:lnTo>
                  <a:pt x="1066799" y="76199"/>
                </a:lnTo>
                <a:lnTo>
                  <a:pt x="1060958" y="64896"/>
                </a:lnTo>
                <a:lnTo>
                  <a:pt x="1017269" y="44068"/>
                </a:lnTo>
                <a:lnTo>
                  <a:pt x="935990" y="26288"/>
                </a:lnTo>
                <a:lnTo>
                  <a:pt x="883411" y="18668"/>
                </a:lnTo>
                <a:lnTo>
                  <a:pt x="823848" y="12318"/>
                </a:lnTo>
                <a:lnTo>
                  <a:pt x="758317" y="7111"/>
                </a:lnTo>
                <a:lnTo>
                  <a:pt x="687451" y="3174"/>
                </a:lnTo>
                <a:lnTo>
                  <a:pt x="612267" y="888"/>
                </a:lnTo>
                <a:lnTo>
                  <a:pt x="533400" y="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689098" y="5106161"/>
            <a:ext cx="6661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~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35</a:t>
            </a:r>
            <a:r>
              <a:rPr sz="1400" spc="5" dirty="0">
                <a:solidFill>
                  <a:srgbClr val="001F5F"/>
                </a:solidFill>
                <a:latin typeface="Arial MT"/>
                <a:cs typeface="Arial MT"/>
              </a:rPr>
              <a:t>,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00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02919" y="4959096"/>
            <a:ext cx="1066800" cy="152400"/>
          </a:xfrm>
          <a:custGeom>
            <a:avLst/>
            <a:gdLst/>
            <a:ahLst/>
            <a:cxnLst/>
            <a:rect l="l" t="t" r="r" b="b"/>
            <a:pathLst>
              <a:path w="1066800" h="152400">
                <a:moveTo>
                  <a:pt x="533399" y="0"/>
                </a:moveTo>
                <a:lnTo>
                  <a:pt x="454571" y="888"/>
                </a:lnTo>
                <a:lnTo>
                  <a:pt x="379348" y="3174"/>
                </a:lnTo>
                <a:lnTo>
                  <a:pt x="308533" y="7111"/>
                </a:lnTo>
                <a:lnTo>
                  <a:pt x="242950" y="12318"/>
                </a:lnTo>
                <a:lnTo>
                  <a:pt x="183451" y="18668"/>
                </a:lnTo>
                <a:lnTo>
                  <a:pt x="130835" y="26288"/>
                </a:lnTo>
                <a:lnTo>
                  <a:pt x="85928" y="34670"/>
                </a:lnTo>
                <a:lnTo>
                  <a:pt x="22580" y="54228"/>
                </a:lnTo>
                <a:lnTo>
                  <a:pt x="0" y="76199"/>
                </a:lnTo>
                <a:lnTo>
                  <a:pt x="5778" y="87502"/>
                </a:lnTo>
                <a:lnTo>
                  <a:pt x="49580" y="108330"/>
                </a:lnTo>
                <a:lnTo>
                  <a:pt x="130835" y="126110"/>
                </a:lnTo>
                <a:lnTo>
                  <a:pt x="183451" y="133730"/>
                </a:lnTo>
                <a:lnTo>
                  <a:pt x="242950" y="140080"/>
                </a:lnTo>
                <a:lnTo>
                  <a:pt x="308533" y="145287"/>
                </a:lnTo>
                <a:lnTo>
                  <a:pt x="379348" y="149224"/>
                </a:lnTo>
                <a:lnTo>
                  <a:pt x="454571" y="151510"/>
                </a:lnTo>
                <a:lnTo>
                  <a:pt x="533399" y="152399"/>
                </a:lnTo>
                <a:lnTo>
                  <a:pt x="612228" y="151510"/>
                </a:lnTo>
                <a:lnTo>
                  <a:pt x="687476" y="149224"/>
                </a:lnTo>
                <a:lnTo>
                  <a:pt x="758291" y="145287"/>
                </a:lnTo>
                <a:lnTo>
                  <a:pt x="823849" y="140080"/>
                </a:lnTo>
                <a:lnTo>
                  <a:pt x="883412" y="133730"/>
                </a:lnTo>
                <a:lnTo>
                  <a:pt x="935989" y="126110"/>
                </a:lnTo>
                <a:lnTo>
                  <a:pt x="980820" y="117728"/>
                </a:lnTo>
                <a:lnTo>
                  <a:pt x="1044194" y="98170"/>
                </a:lnTo>
                <a:lnTo>
                  <a:pt x="1066800" y="76199"/>
                </a:lnTo>
                <a:lnTo>
                  <a:pt x="1060958" y="64896"/>
                </a:lnTo>
                <a:lnTo>
                  <a:pt x="1017269" y="44068"/>
                </a:lnTo>
                <a:lnTo>
                  <a:pt x="935989" y="26288"/>
                </a:lnTo>
                <a:lnTo>
                  <a:pt x="883412" y="18668"/>
                </a:lnTo>
                <a:lnTo>
                  <a:pt x="823849" y="12318"/>
                </a:lnTo>
                <a:lnTo>
                  <a:pt x="758291" y="7111"/>
                </a:lnTo>
                <a:lnTo>
                  <a:pt x="687476" y="3174"/>
                </a:lnTo>
                <a:lnTo>
                  <a:pt x="612228" y="888"/>
                </a:lnTo>
                <a:lnTo>
                  <a:pt x="533399" y="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01420" y="4909184"/>
            <a:ext cx="467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1</a:t>
            </a:r>
            <a:r>
              <a:rPr sz="1400" spc="5" dirty="0">
                <a:solidFill>
                  <a:srgbClr val="001F5F"/>
                </a:solidFill>
                <a:latin typeface="Arial MT"/>
                <a:cs typeface="Arial MT"/>
              </a:rPr>
              <a:t>,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23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459479" y="2459735"/>
            <a:ext cx="1066800" cy="155575"/>
          </a:xfrm>
          <a:custGeom>
            <a:avLst/>
            <a:gdLst/>
            <a:ahLst/>
            <a:cxnLst/>
            <a:rect l="l" t="t" r="r" b="b"/>
            <a:pathLst>
              <a:path w="1066800" h="155575">
                <a:moveTo>
                  <a:pt x="533400" y="0"/>
                </a:moveTo>
                <a:lnTo>
                  <a:pt x="454533" y="888"/>
                </a:lnTo>
                <a:lnTo>
                  <a:pt x="379349" y="3301"/>
                </a:lnTo>
                <a:lnTo>
                  <a:pt x="308483" y="7238"/>
                </a:lnTo>
                <a:lnTo>
                  <a:pt x="242950" y="12573"/>
                </a:lnTo>
                <a:lnTo>
                  <a:pt x="183387" y="19050"/>
                </a:lnTo>
                <a:lnTo>
                  <a:pt x="130810" y="26669"/>
                </a:lnTo>
                <a:lnTo>
                  <a:pt x="85979" y="35433"/>
                </a:lnTo>
                <a:lnTo>
                  <a:pt x="22606" y="55244"/>
                </a:lnTo>
                <a:lnTo>
                  <a:pt x="0" y="77597"/>
                </a:lnTo>
                <a:lnTo>
                  <a:pt x="5842" y="89153"/>
                </a:lnTo>
                <a:lnTo>
                  <a:pt x="49530" y="110362"/>
                </a:lnTo>
                <a:lnTo>
                  <a:pt x="130810" y="128650"/>
                </a:lnTo>
                <a:lnTo>
                  <a:pt x="183387" y="136271"/>
                </a:lnTo>
                <a:lnTo>
                  <a:pt x="242950" y="142748"/>
                </a:lnTo>
                <a:lnTo>
                  <a:pt x="308483" y="148081"/>
                </a:lnTo>
                <a:lnTo>
                  <a:pt x="379349" y="152018"/>
                </a:lnTo>
                <a:lnTo>
                  <a:pt x="454533" y="154431"/>
                </a:lnTo>
                <a:lnTo>
                  <a:pt x="533400" y="155321"/>
                </a:lnTo>
                <a:lnTo>
                  <a:pt x="612267" y="154431"/>
                </a:lnTo>
                <a:lnTo>
                  <a:pt x="687451" y="152018"/>
                </a:lnTo>
                <a:lnTo>
                  <a:pt x="758317" y="148081"/>
                </a:lnTo>
                <a:lnTo>
                  <a:pt x="823849" y="142748"/>
                </a:lnTo>
                <a:lnTo>
                  <a:pt x="883412" y="136271"/>
                </a:lnTo>
                <a:lnTo>
                  <a:pt x="935990" y="128650"/>
                </a:lnTo>
                <a:lnTo>
                  <a:pt x="980821" y="119887"/>
                </a:lnTo>
                <a:lnTo>
                  <a:pt x="1044194" y="100075"/>
                </a:lnTo>
                <a:lnTo>
                  <a:pt x="1066800" y="77597"/>
                </a:lnTo>
                <a:lnTo>
                  <a:pt x="1060958" y="66166"/>
                </a:lnTo>
                <a:lnTo>
                  <a:pt x="1017270" y="44958"/>
                </a:lnTo>
                <a:lnTo>
                  <a:pt x="935990" y="26669"/>
                </a:lnTo>
                <a:lnTo>
                  <a:pt x="883412" y="19050"/>
                </a:lnTo>
                <a:lnTo>
                  <a:pt x="823849" y="12573"/>
                </a:lnTo>
                <a:lnTo>
                  <a:pt x="758317" y="7238"/>
                </a:lnTo>
                <a:lnTo>
                  <a:pt x="687451" y="3301"/>
                </a:lnTo>
                <a:lnTo>
                  <a:pt x="612267" y="888"/>
                </a:lnTo>
                <a:lnTo>
                  <a:pt x="533400" y="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761613" y="2410460"/>
            <a:ext cx="4679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2</a:t>
            </a:r>
            <a:r>
              <a:rPr sz="1400" spc="5" dirty="0">
                <a:solidFill>
                  <a:srgbClr val="001F5F"/>
                </a:solidFill>
                <a:latin typeface="Arial MT"/>
                <a:cs typeface="Arial MT"/>
              </a:rPr>
              <a:t>,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55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39311" y="5388864"/>
            <a:ext cx="1066800" cy="152400"/>
          </a:xfrm>
          <a:custGeom>
            <a:avLst/>
            <a:gdLst/>
            <a:ahLst/>
            <a:cxnLst/>
            <a:rect l="l" t="t" r="r" b="b"/>
            <a:pathLst>
              <a:path w="1066800" h="152400">
                <a:moveTo>
                  <a:pt x="533400" y="0"/>
                </a:moveTo>
                <a:lnTo>
                  <a:pt x="454533" y="889"/>
                </a:lnTo>
                <a:lnTo>
                  <a:pt x="379349" y="3175"/>
                </a:lnTo>
                <a:lnTo>
                  <a:pt x="308483" y="7112"/>
                </a:lnTo>
                <a:lnTo>
                  <a:pt x="242950" y="12319"/>
                </a:lnTo>
                <a:lnTo>
                  <a:pt x="183387" y="18669"/>
                </a:lnTo>
                <a:lnTo>
                  <a:pt x="130810" y="26289"/>
                </a:lnTo>
                <a:lnTo>
                  <a:pt x="85978" y="34671"/>
                </a:lnTo>
                <a:lnTo>
                  <a:pt x="22605" y="54229"/>
                </a:lnTo>
                <a:lnTo>
                  <a:pt x="0" y="76200"/>
                </a:lnTo>
                <a:lnTo>
                  <a:pt x="5841" y="87503"/>
                </a:lnTo>
                <a:lnTo>
                  <a:pt x="49529" y="108331"/>
                </a:lnTo>
                <a:lnTo>
                  <a:pt x="130810" y="126111"/>
                </a:lnTo>
                <a:lnTo>
                  <a:pt x="183387" y="133731"/>
                </a:lnTo>
                <a:lnTo>
                  <a:pt x="242950" y="140081"/>
                </a:lnTo>
                <a:lnTo>
                  <a:pt x="308483" y="145288"/>
                </a:lnTo>
                <a:lnTo>
                  <a:pt x="379349" y="149225"/>
                </a:lnTo>
                <a:lnTo>
                  <a:pt x="454533" y="151511"/>
                </a:lnTo>
                <a:lnTo>
                  <a:pt x="533400" y="152400"/>
                </a:lnTo>
                <a:lnTo>
                  <a:pt x="612266" y="151511"/>
                </a:lnTo>
                <a:lnTo>
                  <a:pt x="687451" y="149225"/>
                </a:lnTo>
                <a:lnTo>
                  <a:pt x="758316" y="145288"/>
                </a:lnTo>
                <a:lnTo>
                  <a:pt x="823849" y="140081"/>
                </a:lnTo>
                <a:lnTo>
                  <a:pt x="883412" y="133731"/>
                </a:lnTo>
                <a:lnTo>
                  <a:pt x="935989" y="126111"/>
                </a:lnTo>
                <a:lnTo>
                  <a:pt x="980821" y="117729"/>
                </a:lnTo>
                <a:lnTo>
                  <a:pt x="1044193" y="98171"/>
                </a:lnTo>
                <a:lnTo>
                  <a:pt x="1066800" y="76200"/>
                </a:lnTo>
                <a:lnTo>
                  <a:pt x="1060958" y="64897"/>
                </a:lnTo>
                <a:lnTo>
                  <a:pt x="1017270" y="44069"/>
                </a:lnTo>
                <a:lnTo>
                  <a:pt x="935989" y="26289"/>
                </a:lnTo>
                <a:lnTo>
                  <a:pt x="883412" y="18669"/>
                </a:lnTo>
                <a:lnTo>
                  <a:pt x="823849" y="12319"/>
                </a:lnTo>
                <a:lnTo>
                  <a:pt x="758316" y="7112"/>
                </a:lnTo>
                <a:lnTo>
                  <a:pt x="687451" y="3175"/>
                </a:lnTo>
                <a:lnTo>
                  <a:pt x="612266" y="889"/>
                </a:lnTo>
                <a:lnTo>
                  <a:pt x="533400" y="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724783" y="5338064"/>
            <a:ext cx="8991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94,000,000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67143" y="5007864"/>
            <a:ext cx="1066800" cy="152400"/>
          </a:xfrm>
          <a:custGeom>
            <a:avLst/>
            <a:gdLst/>
            <a:ahLst/>
            <a:cxnLst/>
            <a:rect l="l" t="t" r="r" b="b"/>
            <a:pathLst>
              <a:path w="1066800" h="152400">
                <a:moveTo>
                  <a:pt x="533400" y="0"/>
                </a:moveTo>
                <a:lnTo>
                  <a:pt x="454532" y="888"/>
                </a:lnTo>
                <a:lnTo>
                  <a:pt x="379349" y="3175"/>
                </a:lnTo>
                <a:lnTo>
                  <a:pt x="308482" y="7112"/>
                </a:lnTo>
                <a:lnTo>
                  <a:pt x="242950" y="12318"/>
                </a:lnTo>
                <a:lnTo>
                  <a:pt x="183387" y="18668"/>
                </a:lnTo>
                <a:lnTo>
                  <a:pt x="130809" y="26288"/>
                </a:lnTo>
                <a:lnTo>
                  <a:pt x="85978" y="34671"/>
                </a:lnTo>
                <a:lnTo>
                  <a:pt x="22605" y="54229"/>
                </a:lnTo>
                <a:lnTo>
                  <a:pt x="0" y="76200"/>
                </a:lnTo>
                <a:lnTo>
                  <a:pt x="5841" y="87503"/>
                </a:lnTo>
                <a:lnTo>
                  <a:pt x="49529" y="108331"/>
                </a:lnTo>
                <a:lnTo>
                  <a:pt x="130809" y="126111"/>
                </a:lnTo>
                <a:lnTo>
                  <a:pt x="183387" y="133731"/>
                </a:lnTo>
                <a:lnTo>
                  <a:pt x="242950" y="140081"/>
                </a:lnTo>
                <a:lnTo>
                  <a:pt x="308482" y="145287"/>
                </a:lnTo>
                <a:lnTo>
                  <a:pt x="379349" y="149225"/>
                </a:lnTo>
                <a:lnTo>
                  <a:pt x="454532" y="151511"/>
                </a:lnTo>
                <a:lnTo>
                  <a:pt x="533400" y="152400"/>
                </a:lnTo>
                <a:lnTo>
                  <a:pt x="612266" y="151511"/>
                </a:lnTo>
                <a:lnTo>
                  <a:pt x="687451" y="149225"/>
                </a:lnTo>
                <a:lnTo>
                  <a:pt x="758316" y="145287"/>
                </a:lnTo>
                <a:lnTo>
                  <a:pt x="823849" y="140081"/>
                </a:lnTo>
                <a:lnTo>
                  <a:pt x="883411" y="133731"/>
                </a:lnTo>
                <a:lnTo>
                  <a:pt x="935989" y="126111"/>
                </a:lnTo>
                <a:lnTo>
                  <a:pt x="980821" y="117729"/>
                </a:lnTo>
                <a:lnTo>
                  <a:pt x="1044194" y="98171"/>
                </a:lnTo>
                <a:lnTo>
                  <a:pt x="1066800" y="76200"/>
                </a:lnTo>
                <a:lnTo>
                  <a:pt x="1060957" y="64897"/>
                </a:lnTo>
                <a:lnTo>
                  <a:pt x="1017270" y="44068"/>
                </a:lnTo>
                <a:lnTo>
                  <a:pt x="935989" y="26288"/>
                </a:lnTo>
                <a:lnTo>
                  <a:pt x="883411" y="18668"/>
                </a:lnTo>
                <a:lnTo>
                  <a:pt x="823849" y="12318"/>
                </a:lnTo>
                <a:lnTo>
                  <a:pt x="758316" y="7112"/>
                </a:lnTo>
                <a:lnTo>
                  <a:pt x="687451" y="3175"/>
                </a:lnTo>
                <a:lnTo>
                  <a:pt x="612266" y="888"/>
                </a:lnTo>
                <a:lnTo>
                  <a:pt x="533400" y="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072630" y="4956809"/>
            <a:ext cx="6680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~1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2</a:t>
            </a:r>
            <a:r>
              <a:rPr sz="1400" spc="5" dirty="0">
                <a:solidFill>
                  <a:srgbClr val="001F5F"/>
                </a:solidFill>
                <a:latin typeface="Arial MT"/>
                <a:cs typeface="Arial MT"/>
              </a:rPr>
              <a:t>,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00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157" y="6666686"/>
            <a:ext cx="1175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25" dirty="0">
                <a:solidFill>
                  <a:srgbClr val="001F5F"/>
                </a:solidFill>
                <a:latin typeface="Arial Black"/>
                <a:cs typeface="Arial Black"/>
              </a:rPr>
              <a:t>S</a:t>
            </a:r>
            <a:r>
              <a:rPr sz="1000" spc="-130" dirty="0">
                <a:solidFill>
                  <a:srgbClr val="001F5F"/>
                </a:solidFill>
                <a:latin typeface="Arial Black"/>
                <a:cs typeface="Arial Black"/>
              </a:rPr>
              <a:t>ou</a:t>
            </a:r>
            <a:r>
              <a:rPr sz="1000" spc="-125" dirty="0">
                <a:solidFill>
                  <a:srgbClr val="001F5F"/>
                </a:solidFill>
                <a:latin typeface="Arial Black"/>
                <a:cs typeface="Arial Black"/>
              </a:rPr>
              <a:t>r</a:t>
            </a:r>
            <a:r>
              <a:rPr sz="1000" spc="-130" dirty="0">
                <a:solidFill>
                  <a:srgbClr val="001F5F"/>
                </a:solidFill>
                <a:latin typeface="Arial Black"/>
                <a:cs typeface="Arial Black"/>
              </a:rPr>
              <a:t>ce</a:t>
            </a:r>
            <a:r>
              <a:rPr sz="1000" spc="-5" dirty="0">
                <a:solidFill>
                  <a:srgbClr val="001F5F"/>
                </a:solidFill>
                <a:latin typeface="Arial Black"/>
                <a:cs typeface="Arial Black"/>
              </a:rPr>
              <a:t>:</a:t>
            </a:r>
            <a:r>
              <a:rPr sz="1000" spc="-2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000" spc="-120" dirty="0">
                <a:solidFill>
                  <a:srgbClr val="001F5F"/>
                </a:solidFill>
                <a:latin typeface="Arial Black"/>
                <a:cs typeface="Arial Black"/>
              </a:rPr>
              <a:t>IM</a:t>
            </a:r>
            <a:r>
              <a:rPr sz="1000" spc="-5" dirty="0">
                <a:solidFill>
                  <a:srgbClr val="001F5F"/>
                </a:solidFill>
                <a:latin typeface="Arial Black"/>
                <a:cs typeface="Arial Black"/>
              </a:rPr>
              <a:t>S</a:t>
            </a:r>
            <a:r>
              <a:rPr sz="1000" spc="-18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 Black"/>
                <a:cs typeface="Arial Black"/>
              </a:rPr>
              <a:t>&amp;</a:t>
            </a:r>
            <a:r>
              <a:rPr sz="1000" spc="-1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000" spc="-70" dirty="0">
                <a:solidFill>
                  <a:srgbClr val="001F5F"/>
                </a:solidFill>
                <a:latin typeface="Arial Black"/>
                <a:cs typeface="Arial Black"/>
              </a:rPr>
              <a:t>MO</a:t>
            </a:r>
            <a:r>
              <a:rPr sz="1000" spc="-5" dirty="0">
                <a:solidFill>
                  <a:srgbClr val="001F5F"/>
                </a:solidFill>
                <a:latin typeface="Arial Black"/>
                <a:cs typeface="Arial Black"/>
              </a:rPr>
              <a:t>H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882896" y="1319783"/>
            <a:ext cx="4267200" cy="574675"/>
            <a:chOff x="4882896" y="1319783"/>
            <a:chExt cx="4267200" cy="574675"/>
          </a:xfrm>
        </p:grpSpPr>
        <p:sp>
          <p:nvSpPr>
            <p:cNvPr id="48" name="object 48"/>
            <p:cNvSpPr/>
            <p:nvPr/>
          </p:nvSpPr>
          <p:spPr>
            <a:xfrm>
              <a:off x="4887468" y="1324355"/>
              <a:ext cx="4258310" cy="307975"/>
            </a:xfrm>
            <a:custGeom>
              <a:avLst/>
              <a:gdLst/>
              <a:ahLst/>
              <a:cxnLst/>
              <a:rect l="l" t="t" r="r" b="b"/>
              <a:pathLst>
                <a:path w="4258309" h="307975">
                  <a:moveTo>
                    <a:pt x="0" y="307721"/>
                  </a:moveTo>
                  <a:lnTo>
                    <a:pt x="4257801" y="307721"/>
                  </a:lnTo>
                  <a:lnTo>
                    <a:pt x="4257801" y="0"/>
                  </a:lnTo>
                  <a:lnTo>
                    <a:pt x="0" y="0"/>
                  </a:lnTo>
                  <a:lnTo>
                    <a:pt x="0" y="30772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77128" y="1513331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76200" y="304800"/>
                  </a:moveTo>
                  <a:lnTo>
                    <a:pt x="44450" y="304800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304800"/>
                  </a:lnTo>
                  <a:lnTo>
                    <a:pt x="0" y="304800"/>
                  </a:lnTo>
                  <a:lnTo>
                    <a:pt x="38100" y="381000"/>
                  </a:lnTo>
                  <a:lnTo>
                    <a:pt x="69850" y="317500"/>
                  </a:lnTo>
                  <a:lnTo>
                    <a:pt x="76200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44312" y="1648967"/>
              <a:ext cx="1066800" cy="152400"/>
            </a:xfrm>
            <a:custGeom>
              <a:avLst/>
              <a:gdLst/>
              <a:ahLst/>
              <a:cxnLst/>
              <a:rect l="l" t="t" r="r" b="b"/>
              <a:pathLst>
                <a:path w="1066800" h="152400">
                  <a:moveTo>
                    <a:pt x="533400" y="0"/>
                  </a:moveTo>
                  <a:lnTo>
                    <a:pt x="454533" y="889"/>
                  </a:lnTo>
                  <a:lnTo>
                    <a:pt x="379349" y="3175"/>
                  </a:lnTo>
                  <a:lnTo>
                    <a:pt x="308483" y="7112"/>
                  </a:lnTo>
                  <a:lnTo>
                    <a:pt x="242950" y="12319"/>
                  </a:lnTo>
                  <a:lnTo>
                    <a:pt x="183387" y="18669"/>
                  </a:lnTo>
                  <a:lnTo>
                    <a:pt x="130810" y="26289"/>
                  </a:lnTo>
                  <a:lnTo>
                    <a:pt x="85978" y="34671"/>
                  </a:lnTo>
                  <a:lnTo>
                    <a:pt x="22605" y="54229"/>
                  </a:lnTo>
                  <a:lnTo>
                    <a:pt x="0" y="76200"/>
                  </a:lnTo>
                  <a:lnTo>
                    <a:pt x="5841" y="87503"/>
                  </a:lnTo>
                  <a:lnTo>
                    <a:pt x="49529" y="108331"/>
                  </a:lnTo>
                  <a:lnTo>
                    <a:pt x="130810" y="126111"/>
                  </a:lnTo>
                  <a:lnTo>
                    <a:pt x="183387" y="133731"/>
                  </a:lnTo>
                  <a:lnTo>
                    <a:pt x="242950" y="140081"/>
                  </a:lnTo>
                  <a:lnTo>
                    <a:pt x="308483" y="145287"/>
                  </a:lnTo>
                  <a:lnTo>
                    <a:pt x="379349" y="149225"/>
                  </a:lnTo>
                  <a:lnTo>
                    <a:pt x="454533" y="151511"/>
                  </a:lnTo>
                  <a:lnTo>
                    <a:pt x="533400" y="152400"/>
                  </a:lnTo>
                  <a:lnTo>
                    <a:pt x="612266" y="151511"/>
                  </a:lnTo>
                  <a:lnTo>
                    <a:pt x="687451" y="149225"/>
                  </a:lnTo>
                  <a:lnTo>
                    <a:pt x="758316" y="145287"/>
                  </a:lnTo>
                  <a:lnTo>
                    <a:pt x="823849" y="140081"/>
                  </a:lnTo>
                  <a:lnTo>
                    <a:pt x="883412" y="133731"/>
                  </a:lnTo>
                  <a:lnTo>
                    <a:pt x="935989" y="126111"/>
                  </a:lnTo>
                  <a:lnTo>
                    <a:pt x="980820" y="117729"/>
                  </a:lnTo>
                  <a:lnTo>
                    <a:pt x="1044193" y="98171"/>
                  </a:lnTo>
                  <a:lnTo>
                    <a:pt x="1066799" y="76200"/>
                  </a:lnTo>
                  <a:lnTo>
                    <a:pt x="1060958" y="64897"/>
                  </a:lnTo>
                  <a:lnTo>
                    <a:pt x="1017269" y="44069"/>
                  </a:lnTo>
                  <a:lnTo>
                    <a:pt x="935989" y="26289"/>
                  </a:lnTo>
                  <a:lnTo>
                    <a:pt x="883412" y="18669"/>
                  </a:lnTo>
                  <a:lnTo>
                    <a:pt x="823849" y="12319"/>
                  </a:lnTo>
                  <a:lnTo>
                    <a:pt x="758316" y="7112"/>
                  </a:lnTo>
                  <a:lnTo>
                    <a:pt x="687451" y="3175"/>
                  </a:lnTo>
                  <a:lnTo>
                    <a:pt x="612266" y="88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75894" y="1325321"/>
            <a:ext cx="4007485" cy="5137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b="1" spc="-10" dirty="0">
                <a:solidFill>
                  <a:srgbClr val="001F5F"/>
                </a:solidFill>
                <a:latin typeface="Verdana"/>
                <a:cs typeface="Verdana"/>
              </a:rPr>
              <a:t>FOREIGN</a:t>
            </a:r>
            <a:r>
              <a:rPr sz="1400" b="1" spc="-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Verdana"/>
                <a:cs typeface="Verdana"/>
              </a:rPr>
              <a:t>MANUFACTURERS/SUPPLIERS</a:t>
            </a:r>
            <a:endParaRPr sz="1400">
              <a:latin typeface="Verdana"/>
              <a:cs typeface="Verdana"/>
            </a:endParaRPr>
          </a:p>
          <a:p>
            <a:pPr marL="2608580">
              <a:lnSpc>
                <a:spcPct val="100000"/>
              </a:lnSpc>
              <a:spcBef>
                <a:spcPts val="24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1,916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44515" y="1322276"/>
            <a:ext cx="3728720" cy="51689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400" b="1" spc="-10" dirty="0">
                <a:solidFill>
                  <a:srgbClr val="001F5F"/>
                </a:solidFill>
                <a:latin typeface="Verdana"/>
                <a:cs typeface="Verdana"/>
              </a:rPr>
              <a:t>LOCAL</a:t>
            </a:r>
            <a:r>
              <a:rPr sz="1400" b="1" spc="-1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Verdana"/>
                <a:cs typeface="Verdana"/>
              </a:rPr>
              <a:t>MANUFACTURERS/SUPPLIERS</a:t>
            </a:r>
            <a:endParaRPr sz="1400">
              <a:latin typeface="Verdana"/>
              <a:cs typeface="Verdana"/>
            </a:endParaRPr>
          </a:p>
          <a:p>
            <a:pPr marL="787400">
              <a:lnSpc>
                <a:spcPct val="100000"/>
              </a:lnSpc>
              <a:spcBef>
                <a:spcPts val="254"/>
              </a:spcBef>
            </a:pP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250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876" y="321945"/>
            <a:ext cx="5689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5" dirty="0">
                <a:latin typeface="Arial MT"/>
                <a:cs typeface="Arial MT"/>
              </a:rPr>
              <a:t>Vietnam</a:t>
            </a:r>
            <a:r>
              <a:rPr sz="3600" b="0" spc="-45" dirty="0">
                <a:latin typeface="Arial MT"/>
                <a:cs typeface="Arial MT"/>
              </a:rPr>
              <a:t> </a:t>
            </a:r>
            <a:r>
              <a:rPr sz="3600" b="0" spc="-10" dirty="0">
                <a:latin typeface="Arial MT"/>
                <a:cs typeface="Arial MT"/>
              </a:rPr>
              <a:t>healthcare</a:t>
            </a:r>
            <a:r>
              <a:rPr sz="3600" b="0" spc="10" dirty="0">
                <a:latin typeface="Arial MT"/>
                <a:cs typeface="Arial MT"/>
              </a:rPr>
              <a:t> </a:t>
            </a:r>
            <a:r>
              <a:rPr sz="3600" b="0" spc="-5" dirty="0">
                <a:latin typeface="Arial MT"/>
                <a:cs typeface="Arial MT"/>
              </a:rPr>
              <a:t>facilities</a:t>
            </a:r>
            <a:endParaRPr sz="36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86328" y="1237488"/>
            <a:ext cx="4091940" cy="1123315"/>
            <a:chOff x="3386328" y="1237488"/>
            <a:chExt cx="4091940" cy="1123315"/>
          </a:xfrm>
        </p:grpSpPr>
        <p:sp>
          <p:nvSpPr>
            <p:cNvPr id="4" name="object 4"/>
            <p:cNvSpPr/>
            <p:nvPr/>
          </p:nvSpPr>
          <p:spPr>
            <a:xfrm>
              <a:off x="4090416" y="1932432"/>
              <a:ext cx="2842260" cy="421640"/>
            </a:xfrm>
            <a:custGeom>
              <a:avLst/>
              <a:gdLst/>
              <a:ahLst/>
              <a:cxnLst/>
              <a:rect l="l" t="t" r="r" b="b"/>
              <a:pathLst>
                <a:path w="2842259" h="421639">
                  <a:moveTo>
                    <a:pt x="1343914" y="0"/>
                  </a:moveTo>
                  <a:lnTo>
                    <a:pt x="1343914" y="158368"/>
                  </a:lnTo>
                  <a:lnTo>
                    <a:pt x="2842006" y="158368"/>
                  </a:lnTo>
                  <a:lnTo>
                    <a:pt x="2842006" y="421639"/>
                  </a:lnTo>
                </a:path>
                <a:path w="2842259" h="421639">
                  <a:moveTo>
                    <a:pt x="1342136" y="0"/>
                  </a:moveTo>
                  <a:lnTo>
                    <a:pt x="1342136" y="158368"/>
                  </a:lnTo>
                  <a:lnTo>
                    <a:pt x="0" y="158368"/>
                  </a:lnTo>
                  <a:lnTo>
                    <a:pt x="0" y="421639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328" y="1274064"/>
              <a:ext cx="4091939" cy="7345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7224" y="1237488"/>
              <a:ext cx="3468624" cy="8763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47288" y="1316736"/>
              <a:ext cx="3971290" cy="615950"/>
            </a:xfrm>
            <a:custGeom>
              <a:avLst/>
              <a:gdLst/>
              <a:ahLst/>
              <a:cxnLst/>
              <a:rect l="l" t="t" r="r" b="b"/>
              <a:pathLst>
                <a:path w="3971290" h="615950">
                  <a:moveTo>
                    <a:pt x="3971163" y="0"/>
                  </a:moveTo>
                  <a:lnTo>
                    <a:pt x="0" y="0"/>
                  </a:lnTo>
                  <a:lnTo>
                    <a:pt x="0" y="615441"/>
                  </a:lnTo>
                  <a:lnTo>
                    <a:pt x="3971163" y="615441"/>
                  </a:lnTo>
                  <a:lnTo>
                    <a:pt x="397116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47288" y="1316736"/>
            <a:ext cx="3971290" cy="6159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34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facilities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08376" y="2221992"/>
            <a:ext cx="2162810" cy="1141730"/>
            <a:chOff x="3008376" y="2221992"/>
            <a:chExt cx="2162810" cy="11417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8376" y="2313432"/>
              <a:ext cx="2162555" cy="9585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7080" y="2221992"/>
              <a:ext cx="1601724" cy="11414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69336" y="2356104"/>
              <a:ext cx="2042160" cy="838200"/>
            </a:xfrm>
            <a:custGeom>
              <a:avLst/>
              <a:gdLst/>
              <a:ahLst/>
              <a:cxnLst/>
              <a:rect l="l" t="t" r="r" b="b"/>
              <a:pathLst>
                <a:path w="2042160" h="838200">
                  <a:moveTo>
                    <a:pt x="204216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2042160" y="838200"/>
                  </a:lnTo>
                  <a:lnTo>
                    <a:pt x="20421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69335" y="2356104"/>
            <a:ext cx="204216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290"/>
              </a:lnSpc>
            </a:pPr>
            <a:r>
              <a:rPr sz="2800" b="1" spc="-5" dirty="0">
                <a:latin typeface="Arial"/>
                <a:cs typeface="Arial"/>
              </a:rPr>
              <a:t>Public</a:t>
            </a:r>
            <a:endParaRPr sz="28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1340"/>
              </a:spcBef>
            </a:pPr>
            <a:r>
              <a:rPr sz="1400" b="1" spc="-15" dirty="0">
                <a:latin typeface="Arial"/>
                <a:cs typeface="Arial"/>
              </a:rPr>
              <a:t>(dominant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form)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94832" y="2212848"/>
            <a:ext cx="2071370" cy="1115695"/>
            <a:chOff x="5894832" y="2212848"/>
            <a:chExt cx="2071370" cy="111569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4832" y="2313432"/>
              <a:ext cx="2071115" cy="9585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35040" y="2212848"/>
              <a:ext cx="1790700" cy="111556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955792" y="2356104"/>
              <a:ext cx="1950720" cy="838200"/>
            </a:xfrm>
            <a:custGeom>
              <a:avLst/>
              <a:gdLst/>
              <a:ahLst/>
              <a:cxnLst/>
              <a:rect l="l" t="t" r="r" b="b"/>
              <a:pathLst>
                <a:path w="1950720" h="838200">
                  <a:moveTo>
                    <a:pt x="1950719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950719" y="838200"/>
                  </a:lnTo>
                  <a:lnTo>
                    <a:pt x="1950719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55791" y="2356104"/>
            <a:ext cx="195072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ts val="3229"/>
              </a:lnSpc>
            </a:pPr>
            <a:r>
              <a:rPr sz="2800" b="1" spc="-10" dirty="0">
                <a:latin typeface="Arial"/>
                <a:cs typeface="Arial"/>
              </a:rPr>
              <a:t>Private</a:t>
            </a:r>
            <a:endParaRPr sz="28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1135"/>
              </a:spcBef>
            </a:pPr>
            <a:r>
              <a:rPr sz="1400" b="1" spc="-20" dirty="0">
                <a:latin typeface="Arial"/>
                <a:cs typeface="Arial"/>
              </a:rPr>
              <a:t>(minority/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growing)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88994" y="3194050"/>
            <a:ext cx="884555" cy="826769"/>
            <a:chOff x="3888994" y="3194050"/>
            <a:chExt cx="884555" cy="826769"/>
          </a:xfrm>
        </p:grpSpPr>
        <p:sp>
          <p:nvSpPr>
            <p:cNvPr id="20" name="object 20"/>
            <p:cNvSpPr/>
            <p:nvPr/>
          </p:nvSpPr>
          <p:spPr>
            <a:xfrm>
              <a:off x="3895344" y="3200400"/>
              <a:ext cx="871855" cy="814069"/>
            </a:xfrm>
            <a:custGeom>
              <a:avLst/>
              <a:gdLst/>
              <a:ahLst/>
              <a:cxnLst/>
              <a:rect l="l" t="t" r="r" b="b"/>
              <a:pathLst>
                <a:path w="871854" h="814070">
                  <a:moveTo>
                    <a:pt x="435736" y="0"/>
                  </a:moveTo>
                  <a:lnTo>
                    <a:pt x="0" y="813562"/>
                  </a:lnTo>
                  <a:lnTo>
                    <a:pt x="871601" y="813562"/>
                  </a:lnTo>
                  <a:lnTo>
                    <a:pt x="435736" y="0"/>
                  </a:lnTo>
                  <a:close/>
                </a:path>
              </a:pathLst>
            </a:custGeom>
            <a:solidFill>
              <a:srgbClr val="D2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95344" y="3200400"/>
              <a:ext cx="871855" cy="814069"/>
            </a:xfrm>
            <a:custGeom>
              <a:avLst/>
              <a:gdLst/>
              <a:ahLst/>
              <a:cxnLst/>
              <a:rect l="l" t="t" r="r" b="b"/>
              <a:pathLst>
                <a:path w="871854" h="814070">
                  <a:moveTo>
                    <a:pt x="0" y="813562"/>
                  </a:moveTo>
                  <a:lnTo>
                    <a:pt x="435736" y="0"/>
                  </a:lnTo>
                  <a:lnTo>
                    <a:pt x="871601" y="813562"/>
                  </a:lnTo>
                  <a:lnTo>
                    <a:pt x="0" y="813562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70146" y="3561079"/>
            <a:ext cx="7048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25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Central </a:t>
            </a:r>
            <a:r>
              <a:rPr sz="1200" b="1" spc="-10" dirty="0">
                <a:latin typeface="Arial"/>
                <a:cs typeface="Arial"/>
              </a:rPr>
              <a:t> H</a:t>
            </a:r>
            <a:r>
              <a:rPr sz="1200" b="1" spc="-5" dirty="0">
                <a:latin typeface="Arial"/>
                <a:cs typeface="Arial"/>
              </a:rPr>
              <a:t>os</a:t>
            </a: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10" dirty="0">
                <a:latin typeface="Arial"/>
                <a:cs typeface="Arial"/>
              </a:rPr>
              <a:t>i</a:t>
            </a:r>
            <a:r>
              <a:rPr sz="1200" b="1" spc="-40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a</a:t>
            </a:r>
            <a:r>
              <a:rPr sz="1200" b="1" spc="-10" dirty="0">
                <a:latin typeface="Arial"/>
                <a:cs typeface="Arial"/>
              </a:rPr>
              <a:t>l</a:t>
            </a:r>
            <a:r>
              <a:rPr sz="1200" b="1" spc="-5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53129" y="4007865"/>
            <a:ext cx="1756410" cy="826769"/>
            <a:chOff x="3453129" y="4007865"/>
            <a:chExt cx="1756410" cy="826769"/>
          </a:xfrm>
        </p:grpSpPr>
        <p:sp>
          <p:nvSpPr>
            <p:cNvPr id="24" name="object 24"/>
            <p:cNvSpPr/>
            <p:nvPr/>
          </p:nvSpPr>
          <p:spPr>
            <a:xfrm>
              <a:off x="3459479" y="4014215"/>
              <a:ext cx="1743710" cy="814069"/>
            </a:xfrm>
            <a:custGeom>
              <a:avLst/>
              <a:gdLst/>
              <a:ahLst/>
              <a:cxnLst/>
              <a:rect l="l" t="t" r="r" b="b"/>
              <a:pathLst>
                <a:path w="1743710" h="814070">
                  <a:moveTo>
                    <a:pt x="1306703" y="0"/>
                  </a:moveTo>
                  <a:lnTo>
                    <a:pt x="436372" y="0"/>
                  </a:lnTo>
                  <a:lnTo>
                    <a:pt x="0" y="813561"/>
                  </a:lnTo>
                  <a:lnTo>
                    <a:pt x="1743202" y="813561"/>
                  </a:lnTo>
                  <a:lnTo>
                    <a:pt x="1306703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59479" y="4014215"/>
              <a:ext cx="1743710" cy="814069"/>
            </a:xfrm>
            <a:custGeom>
              <a:avLst/>
              <a:gdLst/>
              <a:ahLst/>
              <a:cxnLst/>
              <a:rect l="l" t="t" r="r" b="b"/>
              <a:pathLst>
                <a:path w="1743710" h="814070">
                  <a:moveTo>
                    <a:pt x="0" y="813561"/>
                  </a:moveTo>
                  <a:lnTo>
                    <a:pt x="436372" y="0"/>
                  </a:lnTo>
                  <a:lnTo>
                    <a:pt x="1306703" y="0"/>
                  </a:lnTo>
                  <a:lnTo>
                    <a:pt x="1743202" y="813561"/>
                  </a:lnTo>
                  <a:lnTo>
                    <a:pt x="0" y="81356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896614" y="4501972"/>
            <a:ext cx="937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H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s</a:t>
            </a:r>
            <a:r>
              <a:rPr sz="1600" b="1" spc="-10" dirty="0">
                <a:latin typeface="Arial"/>
                <a:cs typeface="Arial"/>
              </a:rPr>
              <a:t>p</a:t>
            </a:r>
            <a:r>
              <a:rPr sz="1600" b="1" spc="-5" dirty="0">
                <a:latin typeface="Arial"/>
                <a:cs typeface="Arial"/>
              </a:rPr>
              <a:t>it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ls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81401" y="4855464"/>
            <a:ext cx="3502660" cy="1630680"/>
            <a:chOff x="2581401" y="4855464"/>
            <a:chExt cx="3502660" cy="1630680"/>
          </a:xfrm>
        </p:grpSpPr>
        <p:sp>
          <p:nvSpPr>
            <p:cNvPr id="28" name="object 28"/>
            <p:cNvSpPr/>
            <p:nvPr/>
          </p:nvSpPr>
          <p:spPr>
            <a:xfrm>
              <a:off x="3023615" y="4855464"/>
              <a:ext cx="2614930" cy="810895"/>
            </a:xfrm>
            <a:custGeom>
              <a:avLst/>
              <a:gdLst/>
              <a:ahLst/>
              <a:cxnLst/>
              <a:rect l="l" t="t" r="r" b="b"/>
              <a:pathLst>
                <a:path w="2614929" h="810895">
                  <a:moveTo>
                    <a:pt x="2179828" y="0"/>
                  </a:moveTo>
                  <a:lnTo>
                    <a:pt x="434847" y="0"/>
                  </a:lnTo>
                  <a:lnTo>
                    <a:pt x="0" y="810641"/>
                  </a:lnTo>
                  <a:lnTo>
                    <a:pt x="2614803" y="810641"/>
                  </a:lnTo>
                  <a:lnTo>
                    <a:pt x="2179828" y="0"/>
                  </a:lnTo>
                  <a:close/>
                </a:path>
              </a:pathLst>
            </a:custGeom>
            <a:solidFill>
              <a:srgbClr val="FFC8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87751" y="5666232"/>
              <a:ext cx="3489960" cy="814069"/>
            </a:xfrm>
            <a:custGeom>
              <a:avLst/>
              <a:gdLst/>
              <a:ahLst/>
              <a:cxnLst/>
              <a:rect l="l" t="t" r="r" b="b"/>
              <a:pathLst>
                <a:path w="3489960" h="814070">
                  <a:moveTo>
                    <a:pt x="3053461" y="0"/>
                  </a:moveTo>
                  <a:lnTo>
                    <a:pt x="436499" y="0"/>
                  </a:lnTo>
                  <a:lnTo>
                    <a:pt x="0" y="813562"/>
                  </a:lnTo>
                  <a:lnTo>
                    <a:pt x="3489960" y="813562"/>
                  </a:lnTo>
                  <a:lnTo>
                    <a:pt x="3053461" y="0"/>
                  </a:lnTo>
                  <a:close/>
                </a:path>
              </a:pathLst>
            </a:custGeom>
            <a:solidFill>
              <a:srgbClr val="F5C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87751" y="5666232"/>
              <a:ext cx="3489960" cy="814069"/>
            </a:xfrm>
            <a:custGeom>
              <a:avLst/>
              <a:gdLst/>
              <a:ahLst/>
              <a:cxnLst/>
              <a:rect l="l" t="t" r="r" b="b"/>
              <a:pathLst>
                <a:path w="3489960" h="814070">
                  <a:moveTo>
                    <a:pt x="0" y="813562"/>
                  </a:moveTo>
                  <a:lnTo>
                    <a:pt x="436499" y="0"/>
                  </a:lnTo>
                  <a:lnTo>
                    <a:pt x="3053461" y="0"/>
                  </a:lnTo>
                  <a:lnTo>
                    <a:pt x="3489960" y="813562"/>
                  </a:lnTo>
                  <a:lnTo>
                    <a:pt x="0" y="81356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136519" y="5815990"/>
            <a:ext cx="2489200" cy="5099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901065" marR="5080" indent="-889000">
              <a:lnSpc>
                <a:spcPts val="1900"/>
              </a:lnSpc>
              <a:spcBef>
                <a:spcPts val="175"/>
              </a:spcBef>
            </a:pPr>
            <a:r>
              <a:rPr sz="1600" b="1" spc="-5" dirty="0">
                <a:latin typeface="Arial"/>
                <a:cs typeface="Arial"/>
              </a:rPr>
              <a:t>Co</a:t>
            </a:r>
            <a:r>
              <a:rPr sz="1600" b="1" spc="-15" dirty="0">
                <a:latin typeface="Arial"/>
                <a:cs typeface="Arial"/>
              </a:rPr>
              <a:t>m</a:t>
            </a:r>
            <a:r>
              <a:rPr sz="1600" b="1" spc="-5" dirty="0">
                <a:latin typeface="Arial"/>
                <a:cs typeface="Arial"/>
              </a:rPr>
              <a:t>m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5" dirty="0">
                <a:latin typeface="Arial"/>
                <a:cs typeface="Arial"/>
              </a:rPr>
              <a:t>ne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Health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</a:t>
            </a:r>
            <a:r>
              <a:rPr sz="1600" b="1" spc="-20" dirty="0">
                <a:latin typeface="Arial"/>
                <a:cs typeface="Arial"/>
              </a:rPr>
              <a:t>en</a:t>
            </a:r>
            <a:r>
              <a:rPr sz="1600" b="1" spc="-25" dirty="0">
                <a:latin typeface="Arial"/>
                <a:cs typeface="Arial"/>
              </a:rPr>
              <a:t>t</a:t>
            </a:r>
            <a:r>
              <a:rPr sz="1600" b="1" spc="-2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r</a:t>
            </a:r>
            <a:r>
              <a:rPr sz="1600" b="1" spc="-5" dirty="0">
                <a:latin typeface="Arial"/>
                <a:cs typeface="Arial"/>
              </a:rPr>
              <a:t>s  (CHCs)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916167" y="3611879"/>
            <a:ext cx="1452880" cy="1224280"/>
            <a:chOff x="5916167" y="3611879"/>
            <a:chExt cx="1452880" cy="1224280"/>
          </a:xfrm>
        </p:grpSpPr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6167" y="3611879"/>
              <a:ext cx="1452371" cy="12237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53911" y="3901439"/>
              <a:ext cx="969263" cy="70561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967983" y="3645407"/>
              <a:ext cx="1350010" cy="1121410"/>
            </a:xfrm>
            <a:custGeom>
              <a:avLst/>
              <a:gdLst/>
              <a:ahLst/>
              <a:cxnLst/>
              <a:rect l="l" t="t" r="r" b="b"/>
              <a:pathLst>
                <a:path w="1350009" h="1121410">
                  <a:moveTo>
                    <a:pt x="675005" y="0"/>
                  </a:moveTo>
                  <a:lnTo>
                    <a:pt x="622172" y="1651"/>
                  </a:lnTo>
                  <a:lnTo>
                    <a:pt x="570611" y="6604"/>
                  </a:lnTo>
                  <a:lnTo>
                    <a:pt x="520191" y="14859"/>
                  </a:lnTo>
                  <a:lnTo>
                    <a:pt x="471169" y="26035"/>
                  </a:lnTo>
                  <a:lnTo>
                    <a:pt x="423799" y="40132"/>
                  </a:lnTo>
                  <a:lnTo>
                    <a:pt x="378078" y="57023"/>
                  </a:lnTo>
                  <a:lnTo>
                    <a:pt x="334263" y="76581"/>
                  </a:lnTo>
                  <a:lnTo>
                    <a:pt x="292480" y="98679"/>
                  </a:lnTo>
                  <a:lnTo>
                    <a:pt x="252856" y="123190"/>
                  </a:lnTo>
                  <a:lnTo>
                    <a:pt x="215391" y="149987"/>
                  </a:lnTo>
                  <a:lnTo>
                    <a:pt x="180593" y="178943"/>
                  </a:lnTo>
                  <a:lnTo>
                    <a:pt x="148336" y="209931"/>
                  </a:lnTo>
                  <a:lnTo>
                    <a:pt x="118744" y="242951"/>
                  </a:lnTo>
                  <a:lnTo>
                    <a:pt x="92201" y="277622"/>
                  </a:lnTo>
                  <a:lnTo>
                    <a:pt x="68579" y="314071"/>
                  </a:lnTo>
                  <a:lnTo>
                    <a:pt x="48260" y="352044"/>
                  </a:lnTo>
                  <a:lnTo>
                    <a:pt x="31241" y="391414"/>
                  </a:lnTo>
                  <a:lnTo>
                    <a:pt x="17779" y="432054"/>
                  </a:lnTo>
                  <a:lnTo>
                    <a:pt x="8000" y="473964"/>
                  </a:lnTo>
                  <a:lnTo>
                    <a:pt x="2031" y="516763"/>
                  </a:lnTo>
                  <a:lnTo>
                    <a:pt x="0" y="560578"/>
                  </a:lnTo>
                  <a:lnTo>
                    <a:pt x="2031" y="604393"/>
                  </a:lnTo>
                  <a:lnTo>
                    <a:pt x="8000" y="647319"/>
                  </a:lnTo>
                  <a:lnTo>
                    <a:pt x="17779" y="689229"/>
                  </a:lnTo>
                  <a:lnTo>
                    <a:pt x="31241" y="729869"/>
                  </a:lnTo>
                  <a:lnTo>
                    <a:pt x="48260" y="769239"/>
                  </a:lnTo>
                  <a:lnTo>
                    <a:pt x="68579" y="807212"/>
                  </a:lnTo>
                  <a:lnTo>
                    <a:pt x="92201" y="843661"/>
                  </a:lnTo>
                  <a:lnTo>
                    <a:pt x="118744" y="878332"/>
                  </a:lnTo>
                  <a:lnTo>
                    <a:pt x="148336" y="911352"/>
                  </a:lnTo>
                  <a:lnTo>
                    <a:pt x="180593" y="942340"/>
                  </a:lnTo>
                  <a:lnTo>
                    <a:pt x="215391" y="971296"/>
                  </a:lnTo>
                  <a:lnTo>
                    <a:pt x="252856" y="998093"/>
                  </a:lnTo>
                  <a:lnTo>
                    <a:pt x="292480" y="1022604"/>
                  </a:lnTo>
                  <a:lnTo>
                    <a:pt x="334263" y="1044702"/>
                  </a:lnTo>
                  <a:lnTo>
                    <a:pt x="378078" y="1064260"/>
                  </a:lnTo>
                  <a:lnTo>
                    <a:pt x="423799" y="1081151"/>
                  </a:lnTo>
                  <a:lnTo>
                    <a:pt x="471169" y="1095248"/>
                  </a:lnTo>
                  <a:lnTo>
                    <a:pt x="520191" y="1106424"/>
                  </a:lnTo>
                  <a:lnTo>
                    <a:pt x="570611" y="1114679"/>
                  </a:lnTo>
                  <a:lnTo>
                    <a:pt x="622172" y="1119632"/>
                  </a:lnTo>
                  <a:lnTo>
                    <a:pt x="675005" y="1121283"/>
                  </a:lnTo>
                  <a:lnTo>
                    <a:pt x="727710" y="1119632"/>
                  </a:lnTo>
                  <a:lnTo>
                    <a:pt x="779271" y="1114679"/>
                  </a:lnTo>
                  <a:lnTo>
                    <a:pt x="829690" y="1106424"/>
                  </a:lnTo>
                  <a:lnTo>
                    <a:pt x="878713" y="1095248"/>
                  </a:lnTo>
                  <a:lnTo>
                    <a:pt x="926084" y="1081151"/>
                  </a:lnTo>
                  <a:lnTo>
                    <a:pt x="971804" y="1064260"/>
                  </a:lnTo>
                  <a:lnTo>
                    <a:pt x="1015618" y="1044702"/>
                  </a:lnTo>
                  <a:lnTo>
                    <a:pt x="1057401" y="1022604"/>
                  </a:lnTo>
                  <a:lnTo>
                    <a:pt x="1097025" y="998093"/>
                  </a:lnTo>
                  <a:lnTo>
                    <a:pt x="1134490" y="971296"/>
                  </a:lnTo>
                  <a:lnTo>
                    <a:pt x="1169289" y="942340"/>
                  </a:lnTo>
                  <a:lnTo>
                    <a:pt x="1201546" y="911352"/>
                  </a:lnTo>
                  <a:lnTo>
                    <a:pt x="1231138" y="878332"/>
                  </a:lnTo>
                  <a:lnTo>
                    <a:pt x="1257681" y="843661"/>
                  </a:lnTo>
                  <a:lnTo>
                    <a:pt x="1281302" y="807212"/>
                  </a:lnTo>
                  <a:lnTo>
                    <a:pt x="1301622" y="769239"/>
                  </a:lnTo>
                  <a:lnTo>
                    <a:pt x="1318640" y="729869"/>
                  </a:lnTo>
                  <a:lnTo>
                    <a:pt x="1332102" y="689229"/>
                  </a:lnTo>
                  <a:lnTo>
                    <a:pt x="1341882" y="647319"/>
                  </a:lnTo>
                  <a:lnTo>
                    <a:pt x="1347850" y="604393"/>
                  </a:lnTo>
                  <a:lnTo>
                    <a:pt x="1349883" y="560578"/>
                  </a:lnTo>
                  <a:lnTo>
                    <a:pt x="1347850" y="516763"/>
                  </a:lnTo>
                  <a:lnTo>
                    <a:pt x="1341882" y="473964"/>
                  </a:lnTo>
                  <a:lnTo>
                    <a:pt x="1332102" y="432054"/>
                  </a:lnTo>
                  <a:lnTo>
                    <a:pt x="1318640" y="391414"/>
                  </a:lnTo>
                  <a:lnTo>
                    <a:pt x="1301622" y="352044"/>
                  </a:lnTo>
                  <a:lnTo>
                    <a:pt x="1281302" y="314071"/>
                  </a:lnTo>
                  <a:lnTo>
                    <a:pt x="1257681" y="277622"/>
                  </a:lnTo>
                  <a:lnTo>
                    <a:pt x="1231138" y="242951"/>
                  </a:lnTo>
                  <a:lnTo>
                    <a:pt x="1201546" y="209931"/>
                  </a:lnTo>
                  <a:lnTo>
                    <a:pt x="1169289" y="178943"/>
                  </a:lnTo>
                  <a:lnTo>
                    <a:pt x="1134490" y="149987"/>
                  </a:lnTo>
                  <a:lnTo>
                    <a:pt x="1097025" y="123190"/>
                  </a:lnTo>
                  <a:lnTo>
                    <a:pt x="1057401" y="98679"/>
                  </a:lnTo>
                  <a:lnTo>
                    <a:pt x="1015618" y="76581"/>
                  </a:lnTo>
                  <a:lnTo>
                    <a:pt x="971804" y="57023"/>
                  </a:lnTo>
                  <a:lnTo>
                    <a:pt x="926084" y="40132"/>
                  </a:lnTo>
                  <a:lnTo>
                    <a:pt x="878713" y="26035"/>
                  </a:lnTo>
                  <a:lnTo>
                    <a:pt x="829690" y="14859"/>
                  </a:lnTo>
                  <a:lnTo>
                    <a:pt x="779271" y="6604"/>
                  </a:lnTo>
                  <a:lnTo>
                    <a:pt x="727710" y="1651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E9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268592" y="3974972"/>
            <a:ext cx="71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003366"/>
                </a:solidFill>
                <a:latin typeface="Arial MT"/>
                <a:cs typeface="Arial MT"/>
              </a:rPr>
              <a:t>Private </a:t>
            </a:r>
            <a:r>
              <a:rPr sz="14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 MT"/>
                <a:cs typeface="Arial MT"/>
              </a:rPr>
              <a:t>ho</a:t>
            </a:r>
            <a:r>
              <a:rPr sz="1400" spc="-10" dirty="0">
                <a:solidFill>
                  <a:srgbClr val="003366"/>
                </a:solidFill>
                <a:latin typeface="Arial MT"/>
                <a:cs typeface="Arial MT"/>
              </a:rPr>
              <a:t>s</a:t>
            </a:r>
            <a:r>
              <a:rPr sz="1400" spc="-15" dirty="0">
                <a:solidFill>
                  <a:srgbClr val="003366"/>
                </a:solidFill>
                <a:latin typeface="Arial MT"/>
                <a:cs typeface="Arial MT"/>
              </a:rPr>
              <a:t>pi</a:t>
            </a:r>
            <a:r>
              <a:rPr sz="1400" spc="-20" dirty="0">
                <a:solidFill>
                  <a:srgbClr val="003366"/>
                </a:solidFill>
                <a:latin typeface="Arial MT"/>
                <a:cs typeface="Arial MT"/>
              </a:rPr>
              <a:t>t</a:t>
            </a:r>
            <a:r>
              <a:rPr sz="1400" spc="-30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400" spc="-15" dirty="0">
                <a:solidFill>
                  <a:srgbClr val="003366"/>
                </a:solidFill>
                <a:latin typeface="Arial MT"/>
                <a:cs typeface="Arial MT"/>
              </a:rPr>
              <a:t>l</a:t>
            </a:r>
            <a:r>
              <a:rPr sz="1400" dirty="0">
                <a:solidFill>
                  <a:srgbClr val="003366"/>
                </a:solidFill>
                <a:latin typeface="Arial MT"/>
                <a:cs typeface="Arial MT"/>
              </a:rPr>
              <a:t>s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491983" y="5029200"/>
            <a:ext cx="1458595" cy="1016635"/>
            <a:chOff x="7491983" y="5029200"/>
            <a:chExt cx="1458595" cy="1016635"/>
          </a:xfrm>
        </p:grpSpPr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91983" y="5029200"/>
              <a:ext cx="1458468" cy="10165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08975" y="5212079"/>
              <a:ext cx="877824" cy="70713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543799" y="5062728"/>
              <a:ext cx="1356360" cy="914400"/>
            </a:xfrm>
            <a:custGeom>
              <a:avLst/>
              <a:gdLst/>
              <a:ahLst/>
              <a:cxnLst/>
              <a:rect l="l" t="t" r="r" b="b"/>
              <a:pathLst>
                <a:path w="1356359" h="914400">
                  <a:moveTo>
                    <a:pt x="678179" y="0"/>
                  </a:moveTo>
                  <a:lnTo>
                    <a:pt x="622553" y="1524"/>
                  </a:lnTo>
                  <a:lnTo>
                    <a:pt x="568198" y="5969"/>
                  </a:lnTo>
                  <a:lnTo>
                    <a:pt x="515239" y="13335"/>
                  </a:lnTo>
                  <a:lnTo>
                    <a:pt x="463803" y="23368"/>
                  </a:lnTo>
                  <a:lnTo>
                    <a:pt x="414274" y="35941"/>
                  </a:lnTo>
                  <a:lnTo>
                    <a:pt x="366522" y="51054"/>
                  </a:lnTo>
                  <a:lnTo>
                    <a:pt x="320928" y="68453"/>
                  </a:lnTo>
                  <a:lnTo>
                    <a:pt x="277622" y="88265"/>
                  </a:lnTo>
                  <a:lnTo>
                    <a:pt x="236854" y="110109"/>
                  </a:lnTo>
                  <a:lnTo>
                    <a:pt x="198627" y="133858"/>
                  </a:lnTo>
                  <a:lnTo>
                    <a:pt x="163195" y="159639"/>
                  </a:lnTo>
                  <a:lnTo>
                    <a:pt x="130809" y="187198"/>
                  </a:lnTo>
                  <a:lnTo>
                    <a:pt x="101600" y="216408"/>
                  </a:lnTo>
                  <a:lnTo>
                    <a:pt x="75692" y="247142"/>
                  </a:lnTo>
                  <a:lnTo>
                    <a:pt x="53340" y="279273"/>
                  </a:lnTo>
                  <a:lnTo>
                    <a:pt x="34544" y="312674"/>
                  </a:lnTo>
                  <a:lnTo>
                    <a:pt x="8890" y="383032"/>
                  </a:lnTo>
                  <a:lnTo>
                    <a:pt x="0" y="457200"/>
                  </a:lnTo>
                  <a:lnTo>
                    <a:pt x="2285" y="494665"/>
                  </a:lnTo>
                  <a:lnTo>
                    <a:pt x="19684" y="567067"/>
                  </a:lnTo>
                  <a:lnTo>
                    <a:pt x="53340" y="635165"/>
                  </a:lnTo>
                  <a:lnTo>
                    <a:pt x="75692" y="667308"/>
                  </a:lnTo>
                  <a:lnTo>
                    <a:pt x="101600" y="698030"/>
                  </a:lnTo>
                  <a:lnTo>
                    <a:pt x="130809" y="727214"/>
                  </a:lnTo>
                  <a:lnTo>
                    <a:pt x="163195" y="754735"/>
                  </a:lnTo>
                  <a:lnTo>
                    <a:pt x="198627" y="780491"/>
                  </a:lnTo>
                  <a:lnTo>
                    <a:pt x="236854" y="804341"/>
                  </a:lnTo>
                  <a:lnTo>
                    <a:pt x="277622" y="826185"/>
                  </a:lnTo>
                  <a:lnTo>
                    <a:pt x="320928" y="845896"/>
                  </a:lnTo>
                  <a:lnTo>
                    <a:pt x="366522" y="863371"/>
                  </a:lnTo>
                  <a:lnTo>
                    <a:pt x="414274" y="878471"/>
                  </a:lnTo>
                  <a:lnTo>
                    <a:pt x="463803" y="891095"/>
                  </a:lnTo>
                  <a:lnTo>
                    <a:pt x="515239" y="901115"/>
                  </a:lnTo>
                  <a:lnTo>
                    <a:pt x="568198" y="908418"/>
                  </a:lnTo>
                  <a:lnTo>
                    <a:pt x="622553" y="912888"/>
                  </a:lnTo>
                  <a:lnTo>
                    <a:pt x="678179" y="914400"/>
                  </a:lnTo>
                  <a:lnTo>
                    <a:pt x="733805" y="912888"/>
                  </a:lnTo>
                  <a:lnTo>
                    <a:pt x="788161" y="908418"/>
                  </a:lnTo>
                  <a:lnTo>
                    <a:pt x="841121" y="901115"/>
                  </a:lnTo>
                  <a:lnTo>
                    <a:pt x="892555" y="891095"/>
                  </a:lnTo>
                  <a:lnTo>
                    <a:pt x="942085" y="878471"/>
                  </a:lnTo>
                  <a:lnTo>
                    <a:pt x="989838" y="863371"/>
                  </a:lnTo>
                  <a:lnTo>
                    <a:pt x="1035430" y="845896"/>
                  </a:lnTo>
                  <a:lnTo>
                    <a:pt x="1078738" y="826185"/>
                  </a:lnTo>
                  <a:lnTo>
                    <a:pt x="1119504" y="804341"/>
                  </a:lnTo>
                  <a:lnTo>
                    <a:pt x="1157731" y="780491"/>
                  </a:lnTo>
                  <a:lnTo>
                    <a:pt x="1193038" y="754735"/>
                  </a:lnTo>
                  <a:lnTo>
                    <a:pt x="1225550" y="727214"/>
                  </a:lnTo>
                  <a:lnTo>
                    <a:pt x="1254759" y="698030"/>
                  </a:lnTo>
                  <a:lnTo>
                    <a:pt x="1280668" y="667308"/>
                  </a:lnTo>
                  <a:lnTo>
                    <a:pt x="1303020" y="635165"/>
                  </a:lnTo>
                  <a:lnTo>
                    <a:pt x="1321816" y="601713"/>
                  </a:lnTo>
                  <a:lnTo>
                    <a:pt x="1347470" y="531355"/>
                  </a:lnTo>
                  <a:lnTo>
                    <a:pt x="1356359" y="457200"/>
                  </a:lnTo>
                  <a:lnTo>
                    <a:pt x="1354074" y="419735"/>
                  </a:lnTo>
                  <a:lnTo>
                    <a:pt x="1336675" y="347345"/>
                  </a:lnTo>
                  <a:lnTo>
                    <a:pt x="1303020" y="279273"/>
                  </a:lnTo>
                  <a:lnTo>
                    <a:pt x="1280668" y="247142"/>
                  </a:lnTo>
                  <a:lnTo>
                    <a:pt x="1254759" y="216408"/>
                  </a:lnTo>
                  <a:lnTo>
                    <a:pt x="1225550" y="187198"/>
                  </a:lnTo>
                  <a:lnTo>
                    <a:pt x="1193038" y="159639"/>
                  </a:lnTo>
                  <a:lnTo>
                    <a:pt x="1157731" y="133858"/>
                  </a:lnTo>
                  <a:lnTo>
                    <a:pt x="1119504" y="110109"/>
                  </a:lnTo>
                  <a:lnTo>
                    <a:pt x="1078738" y="88265"/>
                  </a:lnTo>
                  <a:lnTo>
                    <a:pt x="1035430" y="68453"/>
                  </a:lnTo>
                  <a:lnTo>
                    <a:pt x="989838" y="51054"/>
                  </a:lnTo>
                  <a:lnTo>
                    <a:pt x="942085" y="35941"/>
                  </a:lnTo>
                  <a:lnTo>
                    <a:pt x="892555" y="23368"/>
                  </a:lnTo>
                  <a:lnTo>
                    <a:pt x="841121" y="13335"/>
                  </a:lnTo>
                  <a:lnTo>
                    <a:pt x="788161" y="5969"/>
                  </a:lnTo>
                  <a:lnTo>
                    <a:pt x="733805" y="1524"/>
                  </a:lnTo>
                  <a:lnTo>
                    <a:pt x="678179" y="0"/>
                  </a:lnTo>
                  <a:close/>
                </a:path>
              </a:pathLst>
            </a:custGeom>
            <a:solidFill>
              <a:srgbClr val="E9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947152" y="5305425"/>
            <a:ext cx="5638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366"/>
                </a:solidFill>
                <a:latin typeface="Arial MT"/>
                <a:cs typeface="Arial MT"/>
              </a:rPr>
              <a:t>P</a:t>
            </a:r>
            <a:r>
              <a:rPr sz="1400" spc="-15" dirty="0">
                <a:solidFill>
                  <a:srgbClr val="003366"/>
                </a:solidFill>
                <a:latin typeface="Arial MT"/>
                <a:cs typeface="Arial MT"/>
              </a:rPr>
              <a:t>ri</a:t>
            </a:r>
            <a:r>
              <a:rPr sz="1400" spc="-55" dirty="0">
                <a:solidFill>
                  <a:srgbClr val="003366"/>
                </a:solidFill>
                <a:latin typeface="Arial MT"/>
                <a:cs typeface="Arial MT"/>
              </a:rPr>
              <a:t>v</a:t>
            </a:r>
            <a:r>
              <a:rPr sz="1400" spc="-25" dirty="0">
                <a:solidFill>
                  <a:srgbClr val="003366"/>
                </a:solidFill>
                <a:latin typeface="Arial MT"/>
                <a:cs typeface="Arial MT"/>
              </a:rPr>
              <a:t>a</a:t>
            </a:r>
            <a:r>
              <a:rPr sz="1400" spc="-35" dirty="0">
                <a:solidFill>
                  <a:srgbClr val="003366"/>
                </a:solidFill>
                <a:latin typeface="Arial MT"/>
                <a:cs typeface="Arial MT"/>
              </a:rPr>
              <a:t>t</a:t>
            </a:r>
            <a:r>
              <a:rPr sz="1400" dirty="0">
                <a:solidFill>
                  <a:srgbClr val="003366"/>
                </a:solidFill>
                <a:latin typeface="Arial MT"/>
                <a:cs typeface="Arial MT"/>
              </a:rPr>
              <a:t>e  </a:t>
            </a:r>
            <a:r>
              <a:rPr sz="1400" spc="-15" dirty="0">
                <a:solidFill>
                  <a:srgbClr val="003366"/>
                </a:solidFill>
                <a:latin typeface="Arial MT"/>
                <a:cs typeface="Arial MT"/>
              </a:rPr>
              <a:t>clinic*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93850" y="2980689"/>
            <a:ext cx="1130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u="heavy" spc="-1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M</a:t>
            </a:r>
            <a:r>
              <a:rPr sz="1600" i="1" u="heavy" spc="-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anaged</a:t>
            </a:r>
            <a:r>
              <a:rPr sz="1600" i="1" u="heavy" spc="-8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 </a:t>
            </a:r>
            <a:r>
              <a:rPr sz="1600" i="1" u="heavy" spc="-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by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21027" y="3359277"/>
            <a:ext cx="13671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MoH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(National</a:t>
            </a:r>
            <a:r>
              <a:rPr sz="1600" spc="-8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leve</a:t>
            </a:r>
            <a:r>
              <a:rPr sz="1600" spc="-15" dirty="0">
                <a:solidFill>
                  <a:srgbClr val="003366"/>
                </a:solidFill>
                <a:latin typeface="Arial MT"/>
                <a:cs typeface="Arial MT"/>
              </a:rPr>
              <a:t>l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95627" y="4335272"/>
            <a:ext cx="3283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SoH – Service</a:t>
            </a:r>
            <a:r>
              <a:rPr sz="160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of</a:t>
            </a:r>
            <a:r>
              <a:rPr sz="1600" spc="-10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Health</a:t>
            </a:r>
            <a:r>
              <a:rPr sz="1600" spc="28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2400" b="1" spc="-22" baseline="17361" dirty="0">
                <a:latin typeface="Arial"/>
                <a:cs typeface="Arial"/>
              </a:rPr>
              <a:t>Provincial</a:t>
            </a:r>
            <a:endParaRPr sz="2400" baseline="17361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21027" y="4579111"/>
            <a:ext cx="1507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(Provincial</a:t>
            </a:r>
            <a:r>
              <a:rPr sz="1600" spc="-8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03366"/>
                </a:solidFill>
                <a:latin typeface="Arial MT"/>
                <a:cs typeface="Arial MT"/>
              </a:rPr>
              <a:t>level)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92401" y="5141214"/>
            <a:ext cx="4197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SoH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21027" y="5799226"/>
            <a:ext cx="961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03366"/>
                </a:solidFill>
                <a:latin typeface="Arial MT"/>
                <a:cs typeface="Arial MT"/>
              </a:rPr>
              <a:t>Co</a:t>
            </a:r>
            <a:r>
              <a:rPr sz="1600" spc="20" dirty="0">
                <a:solidFill>
                  <a:srgbClr val="003366"/>
                </a:solidFill>
                <a:latin typeface="Arial MT"/>
                <a:cs typeface="Arial MT"/>
              </a:rPr>
              <a:t>mm</a:t>
            </a:r>
            <a:r>
              <a:rPr sz="1600" spc="-20" dirty="0">
                <a:solidFill>
                  <a:srgbClr val="003366"/>
                </a:solidFill>
                <a:latin typeface="Arial MT"/>
                <a:cs typeface="Arial MT"/>
              </a:rPr>
              <a:t>u</a:t>
            </a:r>
            <a:r>
              <a:rPr sz="1600" spc="-15" dirty="0">
                <a:solidFill>
                  <a:srgbClr val="003366"/>
                </a:solidFill>
                <a:latin typeface="Arial MT"/>
                <a:cs typeface="Arial MT"/>
              </a:rPr>
              <a:t>n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937503" y="5020055"/>
            <a:ext cx="1478280" cy="1033780"/>
            <a:chOff x="5937503" y="5020055"/>
            <a:chExt cx="1478280" cy="1033780"/>
          </a:xfrm>
        </p:grpSpPr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37503" y="5020055"/>
              <a:ext cx="1478279" cy="103327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2951" y="5318759"/>
              <a:ext cx="1161288" cy="49530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998463" y="5062727"/>
              <a:ext cx="1359535" cy="914400"/>
            </a:xfrm>
            <a:custGeom>
              <a:avLst/>
              <a:gdLst/>
              <a:ahLst/>
              <a:cxnLst/>
              <a:rect l="l" t="t" r="r" b="b"/>
              <a:pathLst>
                <a:path w="1359534" h="914400">
                  <a:moveTo>
                    <a:pt x="679704" y="0"/>
                  </a:moveTo>
                  <a:lnTo>
                    <a:pt x="623951" y="1524"/>
                  </a:lnTo>
                  <a:lnTo>
                    <a:pt x="569340" y="5969"/>
                  </a:lnTo>
                  <a:lnTo>
                    <a:pt x="516255" y="13335"/>
                  </a:lnTo>
                  <a:lnTo>
                    <a:pt x="464820" y="23368"/>
                  </a:lnTo>
                  <a:lnTo>
                    <a:pt x="415036" y="35941"/>
                  </a:lnTo>
                  <a:lnTo>
                    <a:pt x="367284" y="51054"/>
                  </a:lnTo>
                  <a:lnTo>
                    <a:pt x="321563" y="68453"/>
                  </a:lnTo>
                  <a:lnTo>
                    <a:pt x="278257" y="88265"/>
                  </a:lnTo>
                  <a:lnTo>
                    <a:pt x="237362" y="110109"/>
                  </a:lnTo>
                  <a:lnTo>
                    <a:pt x="199009" y="133858"/>
                  </a:lnTo>
                  <a:lnTo>
                    <a:pt x="163575" y="159639"/>
                  </a:lnTo>
                  <a:lnTo>
                    <a:pt x="131063" y="187198"/>
                  </a:lnTo>
                  <a:lnTo>
                    <a:pt x="101853" y="216408"/>
                  </a:lnTo>
                  <a:lnTo>
                    <a:pt x="75819" y="247142"/>
                  </a:lnTo>
                  <a:lnTo>
                    <a:pt x="53466" y="279273"/>
                  </a:lnTo>
                  <a:lnTo>
                    <a:pt x="34671" y="312674"/>
                  </a:lnTo>
                  <a:lnTo>
                    <a:pt x="8889" y="383032"/>
                  </a:lnTo>
                  <a:lnTo>
                    <a:pt x="0" y="457200"/>
                  </a:lnTo>
                  <a:lnTo>
                    <a:pt x="2286" y="494665"/>
                  </a:lnTo>
                  <a:lnTo>
                    <a:pt x="19812" y="567067"/>
                  </a:lnTo>
                  <a:lnTo>
                    <a:pt x="53466" y="635165"/>
                  </a:lnTo>
                  <a:lnTo>
                    <a:pt x="75819" y="667308"/>
                  </a:lnTo>
                  <a:lnTo>
                    <a:pt x="101853" y="698030"/>
                  </a:lnTo>
                  <a:lnTo>
                    <a:pt x="131063" y="727214"/>
                  </a:lnTo>
                  <a:lnTo>
                    <a:pt x="163575" y="754735"/>
                  </a:lnTo>
                  <a:lnTo>
                    <a:pt x="199009" y="780491"/>
                  </a:lnTo>
                  <a:lnTo>
                    <a:pt x="237362" y="804341"/>
                  </a:lnTo>
                  <a:lnTo>
                    <a:pt x="278257" y="826185"/>
                  </a:lnTo>
                  <a:lnTo>
                    <a:pt x="321563" y="845896"/>
                  </a:lnTo>
                  <a:lnTo>
                    <a:pt x="367284" y="863371"/>
                  </a:lnTo>
                  <a:lnTo>
                    <a:pt x="415036" y="878471"/>
                  </a:lnTo>
                  <a:lnTo>
                    <a:pt x="464820" y="891095"/>
                  </a:lnTo>
                  <a:lnTo>
                    <a:pt x="516255" y="901115"/>
                  </a:lnTo>
                  <a:lnTo>
                    <a:pt x="569340" y="908418"/>
                  </a:lnTo>
                  <a:lnTo>
                    <a:pt x="623951" y="912888"/>
                  </a:lnTo>
                  <a:lnTo>
                    <a:pt x="679704" y="914400"/>
                  </a:lnTo>
                  <a:lnTo>
                    <a:pt x="735330" y="912888"/>
                  </a:lnTo>
                  <a:lnTo>
                    <a:pt x="789939" y="908418"/>
                  </a:lnTo>
                  <a:lnTo>
                    <a:pt x="843026" y="901115"/>
                  </a:lnTo>
                  <a:lnTo>
                    <a:pt x="894461" y="891095"/>
                  </a:lnTo>
                  <a:lnTo>
                    <a:pt x="944244" y="878471"/>
                  </a:lnTo>
                  <a:lnTo>
                    <a:pt x="991996" y="863371"/>
                  </a:lnTo>
                  <a:lnTo>
                    <a:pt x="1037716" y="845896"/>
                  </a:lnTo>
                  <a:lnTo>
                    <a:pt x="1081024" y="826185"/>
                  </a:lnTo>
                  <a:lnTo>
                    <a:pt x="1121917" y="804341"/>
                  </a:lnTo>
                  <a:lnTo>
                    <a:pt x="1160271" y="780491"/>
                  </a:lnTo>
                  <a:lnTo>
                    <a:pt x="1195705" y="754735"/>
                  </a:lnTo>
                  <a:lnTo>
                    <a:pt x="1228216" y="727214"/>
                  </a:lnTo>
                  <a:lnTo>
                    <a:pt x="1257427" y="698030"/>
                  </a:lnTo>
                  <a:lnTo>
                    <a:pt x="1283462" y="667308"/>
                  </a:lnTo>
                  <a:lnTo>
                    <a:pt x="1305814" y="635165"/>
                  </a:lnTo>
                  <a:lnTo>
                    <a:pt x="1324610" y="601713"/>
                  </a:lnTo>
                  <a:lnTo>
                    <a:pt x="1350390" y="531355"/>
                  </a:lnTo>
                  <a:lnTo>
                    <a:pt x="1359281" y="457200"/>
                  </a:lnTo>
                  <a:lnTo>
                    <a:pt x="1356994" y="419735"/>
                  </a:lnTo>
                  <a:lnTo>
                    <a:pt x="1339468" y="347345"/>
                  </a:lnTo>
                  <a:lnTo>
                    <a:pt x="1305814" y="279273"/>
                  </a:lnTo>
                  <a:lnTo>
                    <a:pt x="1283462" y="247142"/>
                  </a:lnTo>
                  <a:lnTo>
                    <a:pt x="1257427" y="216408"/>
                  </a:lnTo>
                  <a:lnTo>
                    <a:pt x="1228216" y="187198"/>
                  </a:lnTo>
                  <a:lnTo>
                    <a:pt x="1195705" y="159639"/>
                  </a:lnTo>
                  <a:lnTo>
                    <a:pt x="1160271" y="133858"/>
                  </a:lnTo>
                  <a:lnTo>
                    <a:pt x="1121917" y="110109"/>
                  </a:lnTo>
                  <a:lnTo>
                    <a:pt x="1081024" y="88265"/>
                  </a:lnTo>
                  <a:lnTo>
                    <a:pt x="1037716" y="68453"/>
                  </a:lnTo>
                  <a:lnTo>
                    <a:pt x="991996" y="51054"/>
                  </a:lnTo>
                  <a:lnTo>
                    <a:pt x="944244" y="35941"/>
                  </a:lnTo>
                  <a:lnTo>
                    <a:pt x="894461" y="23368"/>
                  </a:lnTo>
                  <a:lnTo>
                    <a:pt x="843026" y="13335"/>
                  </a:lnTo>
                  <a:lnTo>
                    <a:pt x="789939" y="5969"/>
                  </a:lnTo>
                  <a:lnTo>
                    <a:pt x="735330" y="1524"/>
                  </a:lnTo>
                  <a:lnTo>
                    <a:pt x="679704" y="0"/>
                  </a:lnTo>
                  <a:close/>
                </a:path>
              </a:pathLst>
            </a:custGeom>
            <a:solidFill>
              <a:srgbClr val="E9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186678" y="5392673"/>
            <a:ext cx="9531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003366"/>
                </a:solidFill>
                <a:latin typeface="Arial MT"/>
                <a:cs typeface="Arial MT"/>
              </a:rPr>
              <a:t>Pharmacies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322832" y="3374135"/>
            <a:ext cx="301625" cy="2734310"/>
          </a:xfrm>
          <a:custGeom>
            <a:avLst/>
            <a:gdLst/>
            <a:ahLst/>
            <a:cxnLst/>
            <a:rect l="l" t="t" r="r" b="b"/>
            <a:pathLst>
              <a:path w="301625" h="2734310">
                <a:moveTo>
                  <a:pt x="301244" y="2733802"/>
                </a:moveTo>
                <a:lnTo>
                  <a:pt x="242570" y="2731820"/>
                </a:lnTo>
                <a:lnTo>
                  <a:pt x="194690" y="2726436"/>
                </a:lnTo>
                <a:lnTo>
                  <a:pt x="162433" y="2718447"/>
                </a:lnTo>
                <a:lnTo>
                  <a:pt x="150622" y="2708656"/>
                </a:lnTo>
                <a:lnTo>
                  <a:pt x="150622" y="1392046"/>
                </a:lnTo>
                <a:lnTo>
                  <a:pt x="138811" y="1382268"/>
                </a:lnTo>
                <a:lnTo>
                  <a:pt x="106553" y="1374266"/>
                </a:lnTo>
                <a:lnTo>
                  <a:pt x="58674" y="1368933"/>
                </a:lnTo>
                <a:lnTo>
                  <a:pt x="0" y="1366901"/>
                </a:lnTo>
                <a:lnTo>
                  <a:pt x="58674" y="1364869"/>
                </a:lnTo>
                <a:lnTo>
                  <a:pt x="106553" y="1359534"/>
                </a:lnTo>
                <a:lnTo>
                  <a:pt x="138811" y="1351533"/>
                </a:lnTo>
                <a:lnTo>
                  <a:pt x="150622" y="1341755"/>
                </a:lnTo>
                <a:lnTo>
                  <a:pt x="150622" y="25146"/>
                </a:lnTo>
                <a:lnTo>
                  <a:pt x="162433" y="15366"/>
                </a:lnTo>
                <a:lnTo>
                  <a:pt x="194690" y="7365"/>
                </a:lnTo>
                <a:lnTo>
                  <a:pt x="242570" y="2031"/>
                </a:lnTo>
                <a:lnTo>
                  <a:pt x="301244" y="0"/>
                </a:lnTo>
              </a:path>
            </a:pathLst>
          </a:custGeom>
          <a:ln w="6095">
            <a:solidFill>
              <a:srgbClr val="4452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58137" y="3406840"/>
            <a:ext cx="492759" cy="2820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55"/>
              </a:lnSpc>
            </a:pP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Funding</a:t>
            </a:r>
            <a:r>
              <a:rPr sz="1600" spc="-2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/</a:t>
            </a:r>
            <a:r>
              <a:rPr sz="1600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reimbursement: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ts val="1910"/>
              </a:lnSpc>
            </a:pPr>
            <a:r>
              <a:rPr sz="1600" spc="-15" dirty="0">
                <a:solidFill>
                  <a:srgbClr val="003366"/>
                </a:solidFill>
                <a:latin typeface="Arial MT"/>
                <a:cs typeface="Arial MT"/>
              </a:rPr>
              <a:t>Managed</a:t>
            </a:r>
            <a:r>
              <a:rPr sz="1600" spc="-2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Arial MT"/>
                <a:cs typeface="Arial MT"/>
              </a:rPr>
              <a:t>by</a:t>
            </a:r>
            <a:r>
              <a:rPr sz="1600" spc="-25" dirty="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sz="1600" b="1" i="1" spc="-15" dirty="0">
                <a:solidFill>
                  <a:srgbClr val="003366"/>
                </a:solidFill>
                <a:latin typeface="Arial"/>
                <a:cs typeface="Arial"/>
              </a:rPr>
              <a:t>Health</a:t>
            </a:r>
            <a:r>
              <a:rPr sz="1600" b="1" i="1" spc="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003366"/>
                </a:solidFill>
                <a:latin typeface="Arial"/>
                <a:cs typeface="Arial"/>
              </a:rPr>
              <a:t>Insurance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18153" y="5168646"/>
            <a:ext cx="1588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District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Hospital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3150869"/>
            <a:ext cx="6678295" cy="1747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95"/>
              </a:spcBef>
              <a:buChar char="-"/>
              <a:tabLst>
                <a:tab pos="278130" algn="l"/>
              </a:tabLst>
            </a:pPr>
            <a:r>
              <a:rPr sz="4000" spc="-315" dirty="0">
                <a:solidFill>
                  <a:srgbClr val="E7E6E6"/>
                </a:solidFill>
                <a:latin typeface="Trebuchet MS"/>
                <a:cs typeface="Trebuchet MS"/>
              </a:rPr>
              <a:t>V</a:t>
            </a:r>
            <a:r>
              <a:rPr sz="4000" spc="-250" dirty="0">
                <a:solidFill>
                  <a:srgbClr val="E7E6E6"/>
                </a:solidFill>
                <a:latin typeface="Trebuchet MS"/>
                <a:cs typeface="Trebuchet MS"/>
              </a:rPr>
              <a:t>i</a:t>
            </a:r>
            <a:r>
              <a:rPr sz="4000" spc="-245" dirty="0">
                <a:solidFill>
                  <a:srgbClr val="E7E6E6"/>
                </a:solidFill>
                <a:latin typeface="Trebuchet MS"/>
                <a:cs typeface="Trebuchet MS"/>
              </a:rPr>
              <a:t>e</a:t>
            </a:r>
            <a:r>
              <a:rPr sz="4000" spc="-5" dirty="0">
                <a:solidFill>
                  <a:srgbClr val="E7E6E6"/>
                </a:solidFill>
                <a:latin typeface="Trebuchet MS"/>
                <a:cs typeface="Trebuchet MS"/>
              </a:rPr>
              <a:t>t</a:t>
            </a:r>
            <a:r>
              <a:rPr sz="4000" spc="-465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4000" spc="-130" dirty="0">
                <a:solidFill>
                  <a:srgbClr val="E7E6E6"/>
                </a:solidFill>
                <a:latin typeface="Trebuchet MS"/>
                <a:cs typeface="Trebuchet MS"/>
              </a:rPr>
              <a:t>N</a:t>
            </a:r>
            <a:r>
              <a:rPr sz="4000" spc="-135" dirty="0">
                <a:solidFill>
                  <a:srgbClr val="E7E6E6"/>
                </a:solidFill>
                <a:latin typeface="Trebuchet MS"/>
                <a:cs typeface="Trebuchet MS"/>
              </a:rPr>
              <a:t>a</a:t>
            </a:r>
            <a:r>
              <a:rPr sz="4000" spc="-5" dirty="0">
                <a:solidFill>
                  <a:srgbClr val="E7E6E6"/>
                </a:solidFill>
                <a:latin typeface="Trebuchet MS"/>
                <a:cs typeface="Trebuchet MS"/>
              </a:rPr>
              <a:t>m</a:t>
            </a:r>
            <a:r>
              <a:rPr sz="4000" spc="-280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4000" spc="-155" dirty="0">
                <a:solidFill>
                  <a:srgbClr val="E7E6E6"/>
                </a:solidFill>
                <a:latin typeface="Trebuchet MS"/>
                <a:cs typeface="Trebuchet MS"/>
              </a:rPr>
              <a:t>Ma</a:t>
            </a:r>
            <a:r>
              <a:rPr sz="4000" spc="-160" dirty="0">
                <a:solidFill>
                  <a:srgbClr val="E7E6E6"/>
                </a:solidFill>
                <a:latin typeface="Trebuchet MS"/>
                <a:cs typeface="Trebuchet MS"/>
              </a:rPr>
              <a:t>r</a:t>
            </a:r>
            <a:r>
              <a:rPr sz="4000" spc="-155" dirty="0">
                <a:solidFill>
                  <a:srgbClr val="E7E6E6"/>
                </a:solidFill>
                <a:latin typeface="Trebuchet MS"/>
                <a:cs typeface="Trebuchet MS"/>
              </a:rPr>
              <a:t>k</a:t>
            </a:r>
            <a:r>
              <a:rPr sz="4000" spc="-145" dirty="0">
                <a:solidFill>
                  <a:srgbClr val="E7E6E6"/>
                </a:solidFill>
                <a:latin typeface="Trebuchet MS"/>
                <a:cs typeface="Trebuchet MS"/>
              </a:rPr>
              <a:t>e</a:t>
            </a:r>
            <a:r>
              <a:rPr sz="4000" spc="114" dirty="0">
                <a:solidFill>
                  <a:srgbClr val="E7E6E6"/>
                </a:solidFill>
                <a:latin typeface="Trebuchet MS"/>
                <a:cs typeface="Trebuchet MS"/>
              </a:rPr>
              <a:t>t</a:t>
            </a:r>
            <a:r>
              <a:rPr sz="4000" spc="-220" dirty="0">
                <a:solidFill>
                  <a:srgbClr val="E7E6E6"/>
                </a:solidFill>
                <a:latin typeface="Trebuchet MS"/>
                <a:cs typeface="Trebuchet MS"/>
              </a:rPr>
              <a:t>o</a:t>
            </a:r>
            <a:r>
              <a:rPr sz="4000" spc="-225" dirty="0">
                <a:solidFill>
                  <a:srgbClr val="E7E6E6"/>
                </a:solidFill>
                <a:latin typeface="Trebuchet MS"/>
                <a:cs typeface="Trebuchet MS"/>
              </a:rPr>
              <a:t>v</a:t>
            </a:r>
            <a:r>
              <a:rPr sz="4000" spc="-220" dirty="0">
                <a:solidFill>
                  <a:srgbClr val="E7E6E6"/>
                </a:solidFill>
                <a:latin typeface="Trebuchet MS"/>
                <a:cs typeface="Trebuchet MS"/>
              </a:rPr>
              <a:t>e</a:t>
            </a:r>
            <a:r>
              <a:rPr sz="4000" spc="-229" dirty="0">
                <a:solidFill>
                  <a:srgbClr val="E7E6E6"/>
                </a:solidFill>
                <a:latin typeface="Trebuchet MS"/>
                <a:cs typeface="Trebuchet MS"/>
              </a:rPr>
              <a:t>r</a:t>
            </a:r>
            <a:r>
              <a:rPr sz="4000" spc="-225" dirty="0">
                <a:solidFill>
                  <a:srgbClr val="E7E6E6"/>
                </a:solidFill>
                <a:latin typeface="Trebuchet MS"/>
                <a:cs typeface="Trebuchet MS"/>
              </a:rPr>
              <a:t>vi</a:t>
            </a:r>
            <a:r>
              <a:rPr sz="4000" spc="-220" dirty="0">
                <a:solidFill>
                  <a:srgbClr val="E7E6E6"/>
                </a:solidFill>
                <a:latin typeface="Trebuchet MS"/>
                <a:cs typeface="Trebuchet MS"/>
              </a:rPr>
              <a:t>e</a:t>
            </a:r>
            <a:r>
              <a:rPr sz="4000" spc="-5" dirty="0">
                <a:solidFill>
                  <a:srgbClr val="E7E6E6"/>
                </a:solidFill>
                <a:latin typeface="Trebuchet MS"/>
                <a:cs typeface="Trebuchet MS"/>
              </a:rPr>
              <a:t>w</a:t>
            </a:r>
            <a:endParaRPr sz="4000">
              <a:latin typeface="Trebuchet MS"/>
              <a:cs typeface="Trebuchet MS"/>
            </a:endParaRPr>
          </a:p>
          <a:p>
            <a:pPr marL="277495" indent="-265430">
              <a:lnSpc>
                <a:spcPct val="100000"/>
              </a:lnSpc>
              <a:spcBef>
                <a:spcPts val="3960"/>
              </a:spcBef>
              <a:buChar char="-"/>
              <a:tabLst>
                <a:tab pos="278130" algn="l"/>
              </a:tabLst>
            </a:pPr>
            <a:r>
              <a:rPr sz="4000" spc="-16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4000" spc="-160" dirty="0">
                <a:solidFill>
                  <a:srgbClr val="001F5F"/>
                </a:solidFill>
                <a:latin typeface="Trebuchet MS"/>
                <a:cs typeface="Trebuchet MS"/>
              </a:rPr>
              <a:t>P</a:t>
            </a:r>
            <a:r>
              <a:rPr sz="4000" spc="-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4000" spc="-5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4000" spc="-315" dirty="0">
                <a:solidFill>
                  <a:srgbClr val="001F5F"/>
                </a:solidFill>
                <a:latin typeface="Trebuchet MS"/>
                <a:cs typeface="Trebuchet MS"/>
              </a:rPr>
              <a:t>V</a:t>
            </a:r>
            <a:r>
              <a:rPr sz="4000" spc="-250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4000" spc="-24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4000" spc="-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4000" spc="-6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4000" spc="-14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4000" spc="-15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4000" spc="-5" dirty="0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z="4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4000" spc="-145" dirty="0">
                <a:solidFill>
                  <a:srgbClr val="001F5F"/>
                </a:solidFill>
                <a:latin typeface="Trebuchet MS"/>
                <a:cs typeface="Trebuchet MS"/>
              </a:rPr>
              <a:t>b</a:t>
            </a:r>
            <a:r>
              <a:rPr sz="4000" spc="-150" dirty="0">
                <a:solidFill>
                  <a:srgbClr val="001F5F"/>
                </a:solidFill>
                <a:latin typeface="Trebuchet MS"/>
                <a:cs typeface="Trebuchet MS"/>
              </a:rPr>
              <a:t>usin</a:t>
            </a:r>
            <a:r>
              <a:rPr sz="4000" spc="-14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4000" spc="-150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4000" spc="-5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4000" spc="-6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4000" spc="-22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4000" spc="-225" dirty="0">
                <a:solidFill>
                  <a:srgbClr val="001F5F"/>
                </a:solidFill>
                <a:latin typeface="Trebuchet MS"/>
                <a:cs typeface="Trebuchet MS"/>
              </a:rPr>
              <a:t>v</a:t>
            </a:r>
            <a:r>
              <a:rPr sz="4000" spc="-22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4000" spc="-229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4000" spc="-225" dirty="0">
                <a:solidFill>
                  <a:srgbClr val="001F5F"/>
                </a:solidFill>
                <a:latin typeface="Trebuchet MS"/>
                <a:cs typeface="Trebuchet MS"/>
              </a:rPr>
              <a:t>vi</a:t>
            </a:r>
            <a:r>
              <a:rPr sz="4000" spc="-22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4000" spc="-5" dirty="0">
                <a:solidFill>
                  <a:srgbClr val="001F5F"/>
                </a:solidFill>
                <a:latin typeface="Trebuchet MS"/>
                <a:cs typeface="Trebuchet MS"/>
              </a:rPr>
              <a:t>w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0B73A-675D-49C0-64F1-638C86CA6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8" y="-441884"/>
            <a:ext cx="5584204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13495"/>
              </p:ext>
            </p:extLst>
          </p:nvPr>
        </p:nvGraphicFramePr>
        <p:xfrm>
          <a:off x="0" y="3322320"/>
          <a:ext cx="9137650" cy="2621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1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-20" dirty="0">
                          <a:latin typeface="Arial"/>
                          <a:cs typeface="Arial"/>
                        </a:rPr>
                        <a:t>Establish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6EAC46"/>
                      </a:solidFill>
                      <a:prstDash val="solid"/>
                    </a:lnR>
                    <a:lnT w="12700">
                      <a:solidFill>
                        <a:srgbClr val="6EAC4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2008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6EAC46"/>
                      </a:solidFill>
                      <a:prstDash val="solid"/>
                    </a:lnL>
                    <a:lnR w="12700">
                      <a:solidFill>
                        <a:srgbClr val="6EAC46"/>
                      </a:solidFill>
                      <a:prstDash val="solid"/>
                    </a:lnR>
                    <a:lnT w="12700">
                      <a:solidFill>
                        <a:srgbClr val="6EAC4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8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5" dirty="0">
                          <a:latin typeface="Arial MT"/>
                          <a:cs typeface="Arial MT"/>
                        </a:rPr>
                        <a:t>President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&amp;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CEO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6EAC46"/>
                      </a:solidFill>
                      <a:prstDash val="solid"/>
                    </a:lnR>
                    <a:solidFill>
                      <a:srgbClr val="E1EDD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6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600" spc="-6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6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Ngu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Anh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Anh)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6EAC46"/>
                      </a:solidFill>
                      <a:prstDash val="solid"/>
                    </a:lnL>
                    <a:solidFill>
                      <a:srgbClr val="E1E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15" dirty="0">
                          <a:latin typeface="Arial MT"/>
                          <a:cs typeface="Arial MT"/>
                        </a:rPr>
                        <a:t>Business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model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R w="12700" cap="flat" cmpd="sng" algn="ctr">
                      <a:solidFill>
                        <a:srgbClr val="6EA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1EDD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Sales</a:t>
                      </a:r>
                      <a:r>
                        <a:rPr sz="16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Marketing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2700" cap="flat" cmpd="sng" algn="ctr">
                      <a:solidFill>
                        <a:srgbClr val="6EA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1E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5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600" dirty="0">
                          <a:latin typeface="Arial MT"/>
                          <a:cs typeface="Arial MT"/>
                        </a:rPr>
                        <a:t>Turnover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R w="12700" cap="flat" cmpd="sng" algn="ctr">
                      <a:solidFill>
                        <a:srgbClr val="6EA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1EDD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600" dirty="0">
                          <a:latin typeface="Arial MT"/>
                          <a:cs typeface="Arial MT"/>
                        </a:rPr>
                        <a:t>10 millions USD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2700" cap="flat" cmpd="sng" algn="ctr">
                      <a:solidFill>
                        <a:srgbClr val="6EA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1E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4873"/>
                  </a:ext>
                </a:extLst>
              </a:tr>
              <a:tr h="3581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Main</a:t>
                      </a:r>
                      <a:r>
                        <a:rPr sz="16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business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R w="12700">
                      <a:solidFill>
                        <a:srgbClr val="6EAC4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Pharmaceutical,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Medical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device,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Healthcare,</a:t>
                      </a:r>
                      <a:r>
                        <a:rPr sz="16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APIs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6EAC46"/>
                      </a:solidFill>
                      <a:prstDash val="solid"/>
                    </a:lnL>
                    <a:lnR w="12700">
                      <a:solidFill>
                        <a:srgbClr val="6EAC4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5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15" dirty="0">
                          <a:latin typeface="Arial MT"/>
                          <a:cs typeface="Arial MT"/>
                        </a:rPr>
                        <a:t>Offices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R w="12700">
                      <a:solidFill>
                        <a:srgbClr val="6EAC46"/>
                      </a:solidFill>
                      <a:prstDash val="solid"/>
                    </a:lnR>
                    <a:solidFill>
                      <a:srgbClr val="E1EDD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Head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Quarter:</a:t>
                      </a:r>
                      <a:r>
                        <a:rPr sz="16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Ha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Noi,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Brand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office:</a:t>
                      </a:r>
                      <a:r>
                        <a:rPr sz="16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HCMC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6EAC46"/>
                      </a:solidFill>
                      <a:prstDash val="solid"/>
                    </a:lnL>
                    <a:solidFill>
                      <a:srgbClr val="E1E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42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Headcounts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R w="12700">
                      <a:solidFill>
                        <a:srgbClr val="6EAC46"/>
                      </a:solidFill>
                      <a:prstDash val="solid"/>
                    </a:lnR>
                    <a:lnB w="12700">
                      <a:solidFill>
                        <a:srgbClr val="6E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600" spc="-5" dirty="0">
                          <a:latin typeface="Arial MT"/>
                          <a:cs typeface="Arial MT"/>
                        </a:rPr>
                        <a:t>60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6EAC46"/>
                      </a:solidFill>
                      <a:prstDash val="solid"/>
                    </a:lnL>
                    <a:lnR w="12700">
                      <a:solidFill>
                        <a:srgbClr val="6EAC46"/>
                      </a:solidFill>
                      <a:prstDash val="solid"/>
                    </a:lnR>
                    <a:lnB w="12700">
                      <a:solidFill>
                        <a:srgbClr val="6E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145" y="2447290"/>
            <a:ext cx="4928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BUSINESS</a:t>
            </a:r>
            <a:r>
              <a:rPr sz="3600" spc="-155" dirty="0"/>
              <a:t> </a:t>
            </a:r>
            <a:r>
              <a:rPr sz="3600" spc="-15" dirty="0"/>
              <a:t>OVERVIEW</a:t>
            </a:r>
            <a:endParaRPr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0B67C-7C37-0BD5-48E1-BC775195F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8" y="-441884"/>
            <a:ext cx="5584204" cy="3276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1568</Words>
  <Application>Microsoft Office PowerPoint</Application>
  <PresentationFormat>On-screen Show (4:3)</PresentationFormat>
  <Paragraphs>414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Arial MT</vt:lpstr>
      <vt:lpstr>Calibri</vt:lpstr>
      <vt:lpstr>Times New Roman</vt:lpstr>
      <vt:lpstr>Trebuchet MS</vt:lpstr>
      <vt:lpstr>Verdana</vt:lpstr>
      <vt:lpstr>Office Theme</vt:lpstr>
      <vt:lpstr>Bitmap Image</vt:lpstr>
      <vt:lpstr>PowerPoint Presentation</vt:lpstr>
      <vt:lpstr>PowerPoint Presentation</vt:lpstr>
      <vt:lpstr>MARKET OVERVIEW</vt:lpstr>
      <vt:lpstr>ETC - total market: 5 Generic tender segments</vt:lpstr>
      <vt:lpstr>Tender system overview: Generic and originator segments are present by design</vt:lpstr>
      <vt:lpstr>Vietnam pharma market distribution structure</vt:lpstr>
      <vt:lpstr>Vietnam healthcare facilities</vt:lpstr>
      <vt:lpstr>PowerPoint Presentation</vt:lpstr>
      <vt:lpstr>BUSINESS OVERVIEW</vt:lpstr>
      <vt:lpstr>MISSION AND CORE VALUE</vt:lpstr>
      <vt:lpstr>SCOPE OF  BUSINESS</vt:lpstr>
      <vt:lpstr>Distribution</vt:lpstr>
      <vt:lpstr>Production</vt:lpstr>
      <vt:lpstr>Export and import Some import products from Spain, Greece, England</vt:lpstr>
      <vt:lpstr>Other local products</vt:lpstr>
      <vt:lpstr>Other local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Foreign  partners:</vt:lpstr>
      <vt:lpstr>Local  partners:</vt:lpstr>
      <vt:lpstr>Contact: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Nifedipine 30mg, 60mg FCT  modified release analysis Huy Trinh – API Viet Nam</dc:title>
  <dc:creator>DAOLEPHAM</dc:creator>
  <cp:lastModifiedBy>Window</cp:lastModifiedBy>
  <cp:revision>10</cp:revision>
  <dcterms:created xsi:type="dcterms:W3CDTF">2023-02-03T04:25:53Z</dcterms:created>
  <dcterms:modified xsi:type="dcterms:W3CDTF">2023-03-05T14:50:35Z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2023-02-03T00:00:00Z</vt:filetime>
  </property>
</Properties>
</file>